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Ubuntu Light"/>
      <p:regular r:id="rId56"/>
      <p:bold r:id="rId57"/>
      <p:italic r:id="rId58"/>
      <p:boldItalic r:id="rId59"/>
    </p:embeddedFont>
    <p:embeddedFont>
      <p:font typeface="Ubuntu"/>
      <p:regular r:id="rId60"/>
      <p:bold r:id="rId61"/>
      <p:italic r:id="rId62"/>
      <p:boldItalic r:id="rId63"/>
    </p:embeddedFont>
    <p:embeddedFont>
      <p:font typeface="Montserrat"/>
      <p:regular r:id="rId64"/>
      <p:bold r:id="rId65"/>
      <p:italic r:id="rId66"/>
      <p:boldItalic r:id="rId67"/>
    </p:embeddedFont>
    <p:embeddedFont>
      <p:font typeface="Montserrat ExtraBold"/>
      <p:bold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Ubuntu-italic.fntdata"/><Relationship Id="rId61" Type="http://schemas.openxmlformats.org/officeDocument/2006/relationships/font" Target="fonts/Ubuntu-bold.fntdata"/><Relationship Id="rId20" Type="http://schemas.openxmlformats.org/officeDocument/2006/relationships/slide" Target="slides/slide14.xml"/><Relationship Id="rId64" Type="http://schemas.openxmlformats.org/officeDocument/2006/relationships/font" Target="fonts/Montserrat-regular.fntdata"/><Relationship Id="rId63" Type="http://schemas.openxmlformats.org/officeDocument/2006/relationships/font" Target="fonts/Ubuntu-bold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.fntdata"/><Relationship Id="rId24" Type="http://schemas.openxmlformats.org/officeDocument/2006/relationships/slide" Target="slides/slide18.xml"/><Relationship Id="rId68" Type="http://schemas.openxmlformats.org/officeDocument/2006/relationships/font" Target="fonts/MontserratExtraBold-bold.fntdata"/><Relationship Id="rId23" Type="http://schemas.openxmlformats.org/officeDocument/2006/relationships/slide" Target="slides/slide17.xml"/><Relationship Id="rId67" Type="http://schemas.openxmlformats.org/officeDocument/2006/relationships/font" Target="fonts/Montserrat-boldItalic.fntdata"/><Relationship Id="rId60" Type="http://schemas.openxmlformats.org/officeDocument/2006/relationships/font" Target="fonts/Ubuntu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ExtraBol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UbuntuLight-bold.fntdata"/><Relationship Id="rId12" Type="http://schemas.openxmlformats.org/officeDocument/2006/relationships/slide" Target="slides/slide6.xml"/><Relationship Id="rId56" Type="http://schemas.openxmlformats.org/officeDocument/2006/relationships/font" Target="fonts/UbuntuLight-regular.fntdata"/><Relationship Id="rId15" Type="http://schemas.openxmlformats.org/officeDocument/2006/relationships/slide" Target="slides/slide9.xml"/><Relationship Id="rId59" Type="http://schemas.openxmlformats.org/officeDocument/2006/relationships/font" Target="fonts/Ubuntu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Ubuntu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bc40f8d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bc40f8d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email alla fine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ec2e5bb3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ec2e5bb3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ec2e5bb3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ec2e5bb3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ec2e5bb3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ec2e5bb3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ec2e5bb3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ec2e5bb3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ec2e5bb3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ec2e5bb3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ec2e5bb3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ec2e5bb3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ec2e5bb33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ec2e5bb33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ec2e5bb33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ec2e5bb33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ec2e5bb33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ec2e5bb33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ec2e5bb33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ec2e5bb33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12da56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12da56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ec2e5bb33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ec2e5bb33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ec2e5bb33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cec2e5bb3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cec2e5bb33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cec2e5bb33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ec2e5bb33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ec2e5bb33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ec2e5bb33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ec2e5bb33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ec2e5bb33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ec2e5bb33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cec2e5bb33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cec2e5bb33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cec2e5bb33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cec2e5bb33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ec2e5bb33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ec2e5bb33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cec2e5bb33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cec2e5bb33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a12da561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a12da561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ec2e5bb33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cec2e5bb33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cec2e5bb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cec2e5bb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cec2e5bb3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cec2e5bb3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cec2e5bb3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cec2e5bb3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c4a2285a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cc4a2285a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cc4a2285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cc4a2285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The whole community is making an effort to design GNNs capable of scaling to massive datasets ( &gt; 100M of nodes).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This is difficult for two main reasons: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First, a graph convolutional later to update a single node requires all its neighbours.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Furthermore, the number of neighbours grows exponentially with the number of layers. The only way to solve this problem is to move away from the standard message passing protocol.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The second reason is the lack of big opensource dataset. In fact, before 2021 it was almost impossible to tackle scaling for this reason.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This is partially solved thanks to "Open Graph Benchmark", a community-driven project that is currently releasing larger datasets.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However, these graphs lack of diversity. Something that works well on a citation's graph isn't optimal for a social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Because they have a different structure.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Similarly, what works on a molecular network doesn't necessarily work on a graph representing an energy grid.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GNNs have a lot of applications but, to be successful, we need more domain-specific datasets.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c4a2285a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c4a2285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The following open problems are part of a broader field called Trustworthy machine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The end goal here is the safe deployment of ML frameworks in the real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A model should be robust against adversarial perturbations.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You may be familiar with attacks on images that by  changing the values of some pixels can change the image prediction.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However, we cannot apply these methods since images live in a continuous domain. Instead graphs are discrete.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However, attacking a GNN, even if more complex, it's far more interesting.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We have more possibilities: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* we can add or remove some edges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* change the attributes of some nodes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* or inject fake nodes into the graph.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We can also perform indirect attacks. This attack is interesting for a social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We can attack a target user by creating fake profiles and connecting them to the target's friends.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This attack can be used to misclassify the target's political orientation or to change its advertisement profile.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Crafting defense mechanisms its extreamely difficult due to the endless attacking possibilities.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cc4a2285a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cc4a2285a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Interpretability is another big topic right 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Here we want to understand the network's decision patterns and its systematic mistakes.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For example, we can highlight relevant connections or nodes features.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is important for GNNs since they are widespread in computational biology.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Their results must be easy to interpret for the scientists using them to speed up their 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But his holds for almost every real world application where the model should be easily interpreted by a human expert.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c4a2285a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c4a2285a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If you want to implement a GNN you can choose between three software.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DGL is production-ready and supports both TensorFlow and PyTorch.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Pytorch geometric and Spektral are more research-oriented and frequently updated with the latest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In our experience both are very easy to use, especially Spektral.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cc4a2285a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cc4a2285a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As a lab, we have worked a lot on distributed machine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One way towards solving the scalability problem is by distributing both the data and the computation among different agents.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believe that distributed GNNs and their application to cyber-physical systems like decentralized energy grid will be an exciting topic soon.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12da561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a12da561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cc4a2285a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cc4a2285a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In this setting,  we have multiple power generation sources located close to where electricity is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There are at least a dozen of problems for which a GNN is a perfect fit for this scenario.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For 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cc4a2285a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cc4a2285a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By setting a node regression task, we can predict the low-voltage demands of single nodes like houses and vehicles.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By pooling the graph and aggregating these demands, we can balance the high-voltage energy supply provided by the power plants.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cecb3195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cecb3195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Another example is the emulation Newton-Rapson solvers used for electricity flow calculation.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GNNs provides faster computations. In addition, once trained, they can be applied multiple times to different power grids with good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Instead, Newton-Rapson solvers are extremely slow and require a precise description of the grid.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4a2285a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c4a2285a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This kind of data is usually distributed across the different location. Each one of them storing a section of a very big gaph.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Therefore we need also a distributed graph algorithm.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As you have seen before, GNNs are already partially distributed due to the locality of the message passing protocol.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cc4a2285a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cc4a2285a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However, the weights are shared across the entire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If we want a fully decentralized model we have to coordinate the weights of the different agents storing the data during the training.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cc4a2285a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cc4a2285a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For this reason, less then than six months ago, we crafted a procedure for training GNNs in a fully decentralized manner.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Both the inference step and the back propagation do not require a centralized controller.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Using a consensus protocol we coordinated the weights updates.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c4a2285a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c4a2285a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 validate our results, we used a traffic network dataset where multiple base station stored a subgraph of the traffic grid.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We performed our distributed training protocol and, as you can see, GNNs showed an advantage over more classic distributed alternatives.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c4a2285a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c4a2285a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cc4a2285a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cc4a2285a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4a2285ad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4a2285ad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12da561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a12da561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a12da561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a12da561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a12da561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a12da561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ec2e5bb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ec2e5bb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ec2e5bb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ec2e5bb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2805" y="495050"/>
            <a:ext cx="38592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5100">
                <a:solidFill>
                  <a:srgbClr val="FFC8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14850" y="1967191"/>
            <a:ext cx="2710800" cy="1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714850" y="4232775"/>
            <a:ext cx="4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CREDITS: This presentation template was created by </a:t>
            </a:r>
            <a:r>
              <a:rPr b="1" lang="it" sz="1200">
                <a:solidFill>
                  <a:schemeClr val="lt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it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including icons by</a:t>
            </a:r>
            <a:r>
              <a:rPr lang="it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it" sz="1200">
                <a:solidFill>
                  <a:schemeClr val="lt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it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infographics &amp; images by </a:t>
            </a:r>
            <a:r>
              <a:rPr b="1" lang="it" sz="1200">
                <a:solidFill>
                  <a:schemeClr val="lt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it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4" name="Google Shape;54;p13"/>
          <p:cNvGrpSpPr/>
          <p:nvPr/>
        </p:nvGrpSpPr>
        <p:grpSpPr>
          <a:xfrm>
            <a:off x="6357118" y="-56388"/>
            <a:ext cx="3196344" cy="1849875"/>
            <a:chOff x="6357118" y="-56388"/>
            <a:chExt cx="3196344" cy="1849875"/>
          </a:xfrm>
        </p:grpSpPr>
        <p:sp>
          <p:nvSpPr>
            <p:cNvPr id="55" name="Google Shape;55;p13"/>
            <p:cNvSpPr/>
            <p:nvPr/>
          </p:nvSpPr>
          <p:spPr>
            <a:xfrm rot="-5400000">
              <a:off x="7533625" y="-226350"/>
              <a:ext cx="1849875" cy="2189800"/>
            </a:xfrm>
            <a:custGeom>
              <a:rect b="b" l="l" r="r" t="t"/>
              <a:pathLst>
                <a:path extrusionOk="0" fill="none" h="49771" w="42045">
                  <a:moveTo>
                    <a:pt x="37135" y="17770"/>
                  </a:moveTo>
                  <a:cubicBezTo>
                    <a:pt x="37210" y="14605"/>
                    <a:pt x="37459" y="11415"/>
                    <a:pt x="36811" y="8324"/>
                  </a:cubicBezTo>
                  <a:cubicBezTo>
                    <a:pt x="36163" y="5234"/>
                    <a:pt x="34444" y="2193"/>
                    <a:pt x="31577" y="823"/>
                  </a:cubicBezTo>
                  <a:cubicBezTo>
                    <a:pt x="30032" y="75"/>
                    <a:pt x="27914" y="0"/>
                    <a:pt x="26693" y="1246"/>
                  </a:cubicBezTo>
                  <a:cubicBezTo>
                    <a:pt x="25770" y="2193"/>
                    <a:pt x="25596" y="3664"/>
                    <a:pt x="25496" y="4985"/>
                  </a:cubicBezTo>
                  <a:cubicBezTo>
                    <a:pt x="25222" y="8299"/>
                    <a:pt x="24948" y="11589"/>
                    <a:pt x="24649" y="14879"/>
                  </a:cubicBezTo>
                  <a:cubicBezTo>
                    <a:pt x="24474" y="17022"/>
                    <a:pt x="24300" y="19216"/>
                    <a:pt x="23552" y="21234"/>
                  </a:cubicBezTo>
                  <a:cubicBezTo>
                    <a:pt x="21658" y="26368"/>
                    <a:pt x="16225" y="29683"/>
                    <a:pt x="10767" y="30107"/>
                  </a:cubicBezTo>
                  <a:cubicBezTo>
                    <a:pt x="8673" y="30256"/>
                    <a:pt x="6480" y="30082"/>
                    <a:pt x="4561" y="30954"/>
                  </a:cubicBezTo>
                  <a:cubicBezTo>
                    <a:pt x="1147" y="32499"/>
                    <a:pt x="0" y="36786"/>
                    <a:pt x="2194" y="39852"/>
                  </a:cubicBezTo>
                  <a:cubicBezTo>
                    <a:pt x="3614" y="41820"/>
                    <a:pt x="6131" y="42743"/>
                    <a:pt x="8524" y="42767"/>
                  </a:cubicBezTo>
                  <a:cubicBezTo>
                    <a:pt x="10941" y="42792"/>
                    <a:pt x="13284" y="41995"/>
                    <a:pt x="15527" y="41098"/>
                  </a:cubicBezTo>
                  <a:cubicBezTo>
                    <a:pt x="17297" y="40375"/>
                    <a:pt x="19066" y="39552"/>
                    <a:pt x="20960" y="39154"/>
                  </a:cubicBezTo>
                  <a:cubicBezTo>
                    <a:pt x="22830" y="38755"/>
                    <a:pt x="24898" y="38830"/>
                    <a:pt x="26568" y="39777"/>
                  </a:cubicBezTo>
                  <a:cubicBezTo>
                    <a:pt x="28811" y="41073"/>
                    <a:pt x="29908" y="43690"/>
                    <a:pt x="31602" y="45659"/>
                  </a:cubicBezTo>
                  <a:cubicBezTo>
                    <a:pt x="32873" y="47179"/>
                    <a:pt x="34518" y="48325"/>
                    <a:pt x="36388" y="49048"/>
                  </a:cubicBezTo>
                  <a:cubicBezTo>
                    <a:pt x="37659" y="49522"/>
                    <a:pt x="39129" y="49771"/>
                    <a:pt x="40350" y="49173"/>
                  </a:cubicBezTo>
                  <a:cubicBezTo>
                    <a:pt x="42045" y="48350"/>
                    <a:pt x="41970" y="46556"/>
                    <a:pt x="41447" y="45060"/>
                  </a:cubicBezTo>
                  <a:cubicBezTo>
                    <a:pt x="40674" y="42917"/>
                    <a:pt x="40051" y="40724"/>
                    <a:pt x="39503" y="38506"/>
                  </a:cubicBezTo>
                  <a:cubicBezTo>
                    <a:pt x="38406" y="34169"/>
                    <a:pt x="37683" y="29708"/>
                    <a:pt x="37359" y="25247"/>
                  </a:cubicBezTo>
                  <a:cubicBezTo>
                    <a:pt x="37160" y="22755"/>
                    <a:pt x="37085" y="20262"/>
                    <a:pt x="37135" y="17770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rot="-5400000">
              <a:off x="7683807" y="75218"/>
              <a:ext cx="404689" cy="718259"/>
            </a:xfrm>
            <a:custGeom>
              <a:rect b="b" l="l" r="r" t="t"/>
              <a:pathLst>
                <a:path extrusionOk="0" fill="none" h="16325" w="9198">
                  <a:moveTo>
                    <a:pt x="7303" y="2842"/>
                  </a:moveTo>
                  <a:cubicBezTo>
                    <a:pt x="6705" y="1471"/>
                    <a:pt x="5658" y="1"/>
                    <a:pt x="4138" y="26"/>
                  </a:cubicBezTo>
                  <a:cubicBezTo>
                    <a:pt x="3316" y="75"/>
                    <a:pt x="2568" y="499"/>
                    <a:pt x="2094" y="1197"/>
                  </a:cubicBezTo>
                  <a:cubicBezTo>
                    <a:pt x="1646" y="1870"/>
                    <a:pt x="1347" y="2642"/>
                    <a:pt x="1222" y="3465"/>
                  </a:cubicBezTo>
                  <a:cubicBezTo>
                    <a:pt x="674" y="6431"/>
                    <a:pt x="1272" y="9546"/>
                    <a:pt x="499" y="12462"/>
                  </a:cubicBezTo>
                  <a:cubicBezTo>
                    <a:pt x="300" y="13210"/>
                    <a:pt x="1" y="13982"/>
                    <a:pt x="101" y="14780"/>
                  </a:cubicBezTo>
                  <a:cubicBezTo>
                    <a:pt x="225" y="15552"/>
                    <a:pt x="948" y="16325"/>
                    <a:pt x="1720" y="16101"/>
                  </a:cubicBezTo>
                  <a:cubicBezTo>
                    <a:pt x="2717" y="15802"/>
                    <a:pt x="2817" y="14231"/>
                    <a:pt x="3789" y="13883"/>
                  </a:cubicBezTo>
                  <a:cubicBezTo>
                    <a:pt x="5559" y="13259"/>
                    <a:pt x="5683" y="16101"/>
                    <a:pt x="7029" y="16200"/>
                  </a:cubicBezTo>
                  <a:cubicBezTo>
                    <a:pt x="8499" y="16325"/>
                    <a:pt x="8749" y="13758"/>
                    <a:pt x="8848" y="12811"/>
                  </a:cubicBezTo>
                  <a:cubicBezTo>
                    <a:pt x="9197" y="9421"/>
                    <a:pt x="8674" y="5982"/>
                    <a:pt x="7303" y="2842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-5400000">
              <a:off x="7733191" y="228706"/>
              <a:ext cx="219328" cy="403589"/>
            </a:xfrm>
            <a:custGeom>
              <a:rect b="b" l="l" r="r" t="t"/>
              <a:pathLst>
                <a:path extrusionOk="0" fill="none" h="9173" w="4985">
                  <a:moveTo>
                    <a:pt x="997" y="1820"/>
                  </a:moveTo>
                  <a:cubicBezTo>
                    <a:pt x="1072" y="1371"/>
                    <a:pt x="1221" y="948"/>
                    <a:pt x="1470" y="574"/>
                  </a:cubicBezTo>
                  <a:cubicBezTo>
                    <a:pt x="1745" y="200"/>
                    <a:pt x="2193" y="1"/>
                    <a:pt x="2642" y="125"/>
                  </a:cubicBezTo>
                  <a:cubicBezTo>
                    <a:pt x="3190" y="300"/>
                    <a:pt x="3389" y="973"/>
                    <a:pt x="3464" y="1546"/>
                  </a:cubicBezTo>
                  <a:cubicBezTo>
                    <a:pt x="3564" y="2493"/>
                    <a:pt x="3489" y="3465"/>
                    <a:pt x="3813" y="4362"/>
                  </a:cubicBezTo>
                  <a:cubicBezTo>
                    <a:pt x="4037" y="4960"/>
                    <a:pt x="4411" y="5459"/>
                    <a:pt x="4636" y="6057"/>
                  </a:cubicBezTo>
                  <a:cubicBezTo>
                    <a:pt x="4935" y="6780"/>
                    <a:pt x="4985" y="7577"/>
                    <a:pt x="4760" y="8325"/>
                  </a:cubicBezTo>
                  <a:cubicBezTo>
                    <a:pt x="4661" y="8748"/>
                    <a:pt x="4386" y="9172"/>
                    <a:pt x="3963" y="9147"/>
                  </a:cubicBezTo>
                  <a:cubicBezTo>
                    <a:pt x="3265" y="9097"/>
                    <a:pt x="3290" y="7901"/>
                    <a:pt x="2667" y="7652"/>
                  </a:cubicBezTo>
                  <a:cubicBezTo>
                    <a:pt x="1645" y="7228"/>
                    <a:pt x="1495" y="8898"/>
                    <a:pt x="748" y="8898"/>
                  </a:cubicBezTo>
                  <a:cubicBezTo>
                    <a:pt x="0" y="8898"/>
                    <a:pt x="50" y="7652"/>
                    <a:pt x="125" y="7128"/>
                  </a:cubicBezTo>
                  <a:cubicBezTo>
                    <a:pt x="224" y="6480"/>
                    <a:pt x="573" y="5882"/>
                    <a:pt x="673" y="5209"/>
                  </a:cubicBezTo>
                  <a:cubicBezTo>
                    <a:pt x="822" y="4088"/>
                    <a:pt x="798" y="2941"/>
                    <a:pt x="997" y="1820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8084585" y="345493"/>
              <a:ext cx="1399252" cy="970453"/>
            </a:xfrm>
            <a:custGeom>
              <a:rect b="b" l="l" r="r" t="t"/>
              <a:pathLst>
                <a:path extrusionOk="0" fill="none" h="22057" w="31803">
                  <a:moveTo>
                    <a:pt x="22307" y="1122"/>
                  </a:moveTo>
                  <a:cubicBezTo>
                    <a:pt x="23054" y="947"/>
                    <a:pt x="23802" y="723"/>
                    <a:pt x="24525" y="424"/>
                  </a:cubicBezTo>
                  <a:cubicBezTo>
                    <a:pt x="24774" y="299"/>
                    <a:pt x="25073" y="299"/>
                    <a:pt x="25322" y="449"/>
                  </a:cubicBezTo>
                  <a:cubicBezTo>
                    <a:pt x="25497" y="598"/>
                    <a:pt x="25522" y="848"/>
                    <a:pt x="25572" y="1072"/>
                  </a:cubicBezTo>
                  <a:cubicBezTo>
                    <a:pt x="25846" y="1919"/>
                    <a:pt x="26793" y="2318"/>
                    <a:pt x="27416" y="2941"/>
                  </a:cubicBezTo>
                  <a:cubicBezTo>
                    <a:pt x="28463" y="3988"/>
                    <a:pt x="28562" y="5608"/>
                    <a:pt x="28712" y="7053"/>
                  </a:cubicBezTo>
                  <a:cubicBezTo>
                    <a:pt x="29160" y="11340"/>
                    <a:pt x="30531" y="15477"/>
                    <a:pt x="31578" y="19639"/>
                  </a:cubicBezTo>
                  <a:cubicBezTo>
                    <a:pt x="31752" y="20113"/>
                    <a:pt x="31802" y="20636"/>
                    <a:pt x="31727" y="21135"/>
                  </a:cubicBezTo>
                  <a:cubicBezTo>
                    <a:pt x="31628" y="21633"/>
                    <a:pt x="31204" y="22032"/>
                    <a:pt x="30706" y="22057"/>
                  </a:cubicBezTo>
                  <a:cubicBezTo>
                    <a:pt x="30257" y="22057"/>
                    <a:pt x="29908" y="21708"/>
                    <a:pt x="29609" y="21384"/>
                  </a:cubicBezTo>
                  <a:cubicBezTo>
                    <a:pt x="27441" y="19141"/>
                    <a:pt x="24849" y="17197"/>
                    <a:pt x="21883" y="16250"/>
                  </a:cubicBezTo>
                  <a:cubicBezTo>
                    <a:pt x="15553" y="14231"/>
                    <a:pt x="8749" y="16973"/>
                    <a:pt x="2119" y="16748"/>
                  </a:cubicBezTo>
                  <a:cubicBezTo>
                    <a:pt x="1621" y="16798"/>
                    <a:pt x="1122" y="16673"/>
                    <a:pt x="699" y="16399"/>
                  </a:cubicBezTo>
                  <a:cubicBezTo>
                    <a:pt x="250" y="16050"/>
                    <a:pt x="1" y="15477"/>
                    <a:pt x="51" y="14904"/>
                  </a:cubicBezTo>
                  <a:cubicBezTo>
                    <a:pt x="76" y="13010"/>
                    <a:pt x="2044" y="11789"/>
                    <a:pt x="3839" y="11215"/>
                  </a:cubicBezTo>
                  <a:cubicBezTo>
                    <a:pt x="8101" y="9919"/>
                    <a:pt x="12961" y="10318"/>
                    <a:pt x="16649" y="7851"/>
                  </a:cubicBezTo>
                  <a:cubicBezTo>
                    <a:pt x="17173" y="7527"/>
                    <a:pt x="17596" y="7103"/>
                    <a:pt x="17945" y="6605"/>
                  </a:cubicBezTo>
                  <a:cubicBezTo>
                    <a:pt x="18369" y="5957"/>
                    <a:pt x="18469" y="5134"/>
                    <a:pt x="18568" y="4362"/>
                  </a:cubicBezTo>
                  <a:cubicBezTo>
                    <a:pt x="18643" y="3714"/>
                    <a:pt x="18743" y="3091"/>
                    <a:pt x="18817" y="2443"/>
                  </a:cubicBezTo>
                  <a:cubicBezTo>
                    <a:pt x="19166" y="0"/>
                    <a:pt x="20712" y="1346"/>
                    <a:pt x="22307" y="1122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-5400000">
              <a:off x="8569258" y="86724"/>
              <a:ext cx="405745" cy="680993"/>
            </a:xfrm>
            <a:custGeom>
              <a:rect b="b" l="l" r="r" t="t"/>
              <a:pathLst>
                <a:path extrusionOk="0" fill="none" h="15478" w="9222">
                  <a:moveTo>
                    <a:pt x="6430" y="3889"/>
                  </a:moveTo>
                  <a:cubicBezTo>
                    <a:pt x="6206" y="2992"/>
                    <a:pt x="5708" y="1945"/>
                    <a:pt x="4786" y="1895"/>
                  </a:cubicBezTo>
                  <a:cubicBezTo>
                    <a:pt x="4237" y="1870"/>
                    <a:pt x="3689" y="2244"/>
                    <a:pt x="3141" y="2094"/>
                  </a:cubicBezTo>
                  <a:cubicBezTo>
                    <a:pt x="2617" y="1945"/>
                    <a:pt x="2368" y="1397"/>
                    <a:pt x="2119" y="948"/>
                  </a:cubicBezTo>
                  <a:cubicBezTo>
                    <a:pt x="1845" y="474"/>
                    <a:pt x="1371" y="1"/>
                    <a:pt x="873" y="175"/>
                  </a:cubicBezTo>
                  <a:cubicBezTo>
                    <a:pt x="374" y="325"/>
                    <a:pt x="250" y="973"/>
                    <a:pt x="250" y="1521"/>
                  </a:cubicBezTo>
                  <a:cubicBezTo>
                    <a:pt x="175" y="3091"/>
                    <a:pt x="100" y="4686"/>
                    <a:pt x="50" y="6281"/>
                  </a:cubicBezTo>
                  <a:cubicBezTo>
                    <a:pt x="0" y="6655"/>
                    <a:pt x="50" y="7054"/>
                    <a:pt x="175" y="7428"/>
                  </a:cubicBezTo>
                  <a:cubicBezTo>
                    <a:pt x="574" y="8225"/>
                    <a:pt x="1695" y="8300"/>
                    <a:pt x="2518" y="8674"/>
                  </a:cubicBezTo>
                  <a:cubicBezTo>
                    <a:pt x="3789" y="9272"/>
                    <a:pt x="4412" y="10693"/>
                    <a:pt x="5134" y="11914"/>
                  </a:cubicBezTo>
                  <a:cubicBezTo>
                    <a:pt x="5683" y="12761"/>
                    <a:pt x="6655" y="14406"/>
                    <a:pt x="7627" y="14805"/>
                  </a:cubicBezTo>
                  <a:cubicBezTo>
                    <a:pt x="9222" y="15478"/>
                    <a:pt x="8250" y="13384"/>
                    <a:pt x="8001" y="12487"/>
                  </a:cubicBezTo>
                  <a:cubicBezTo>
                    <a:pt x="7303" y="9646"/>
                    <a:pt x="7153" y="6705"/>
                    <a:pt x="6430" y="3889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8553345" y="950220"/>
              <a:ext cx="686493" cy="210572"/>
            </a:xfrm>
            <a:custGeom>
              <a:rect b="b" l="l" r="r" t="t"/>
              <a:pathLst>
                <a:path extrusionOk="0" fill="none" h="4786" w="15603">
                  <a:moveTo>
                    <a:pt x="1247" y="1895"/>
                  </a:moveTo>
                  <a:cubicBezTo>
                    <a:pt x="823" y="2094"/>
                    <a:pt x="374" y="2368"/>
                    <a:pt x="225" y="2842"/>
                  </a:cubicBezTo>
                  <a:cubicBezTo>
                    <a:pt x="1" y="3564"/>
                    <a:pt x="723" y="4237"/>
                    <a:pt x="1446" y="4437"/>
                  </a:cubicBezTo>
                  <a:cubicBezTo>
                    <a:pt x="2593" y="4786"/>
                    <a:pt x="3789" y="4487"/>
                    <a:pt x="4885" y="3988"/>
                  </a:cubicBezTo>
                  <a:cubicBezTo>
                    <a:pt x="5957" y="3515"/>
                    <a:pt x="6954" y="2867"/>
                    <a:pt x="8051" y="2443"/>
                  </a:cubicBezTo>
                  <a:cubicBezTo>
                    <a:pt x="9322" y="1944"/>
                    <a:pt x="10692" y="1770"/>
                    <a:pt x="12063" y="1920"/>
                  </a:cubicBezTo>
                  <a:cubicBezTo>
                    <a:pt x="12686" y="1994"/>
                    <a:pt x="13309" y="2144"/>
                    <a:pt x="13907" y="1920"/>
                  </a:cubicBezTo>
                  <a:cubicBezTo>
                    <a:pt x="15602" y="1296"/>
                    <a:pt x="14157" y="175"/>
                    <a:pt x="13060" y="75"/>
                  </a:cubicBezTo>
                  <a:cubicBezTo>
                    <a:pt x="11839" y="0"/>
                    <a:pt x="10443" y="449"/>
                    <a:pt x="9197" y="549"/>
                  </a:cubicBezTo>
                  <a:cubicBezTo>
                    <a:pt x="6530" y="773"/>
                    <a:pt x="3764" y="798"/>
                    <a:pt x="1247" y="1895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760213">
              <a:off x="6449911" y="291520"/>
              <a:ext cx="2082971" cy="1077363"/>
            </a:xfrm>
            <a:custGeom>
              <a:rect b="b" l="l" r="r" t="t"/>
              <a:pathLst>
                <a:path extrusionOk="0" fill="none" h="24699" w="47753">
                  <a:moveTo>
                    <a:pt x="3789" y="12237"/>
                  </a:moveTo>
                  <a:cubicBezTo>
                    <a:pt x="4661" y="13284"/>
                    <a:pt x="5857" y="14007"/>
                    <a:pt x="7178" y="14306"/>
                  </a:cubicBezTo>
                  <a:cubicBezTo>
                    <a:pt x="8375" y="14555"/>
                    <a:pt x="9596" y="14455"/>
                    <a:pt x="10817" y="14530"/>
                  </a:cubicBezTo>
                  <a:cubicBezTo>
                    <a:pt x="12013" y="14630"/>
                    <a:pt x="13309" y="14929"/>
                    <a:pt x="14132" y="15801"/>
                  </a:cubicBezTo>
                  <a:cubicBezTo>
                    <a:pt x="15129" y="16898"/>
                    <a:pt x="15228" y="18518"/>
                    <a:pt x="15353" y="19988"/>
                  </a:cubicBezTo>
                  <a:cubicBezTo>
                    <a:pt x="15453" y="21484"/>
                    <a:pt x="15727" y="23104"/>
                    <a:pt x="16898" y="24001"/>
                  </a:cubicBezTo>
                  <a:cubicBezTo>
                    <a:pt x="17870" y="24699"/>
                    <a:pt x="19216" y="24699"/>
                    <a:pt x="20362" y="24350"/>
                  </a:cubicBezTo>
                  <a:cubicBezTo>
                    <a:pt x="21509" y="23976"/>
                    <a:pt x="22531" y="23328"/>
                    <a:pt x="23627" y="22805"/>
                  </a:cubicBezTo>
                  <a:cubicBezTo>
                    <a:pt x="26768" y="21334"/>
                    <a:pt x="30331" y="21060"/>
                    <a:pt x="33821" y="21234"/>
                  </a:cubicBezTo>
                  <a:cubicBezTo>
                    <a:pt x="37285" y="21384"/>
                    <a:pt x="40724" y="21957"/>
                    <a:pt x="44188" y="22057"/>
                  </a:cubicBezTo>
                  <a:cubicBezTo>
                    <a:pt x="45086" y="22082"/>
                    <a:pt x="46033" y="22057"/>
                    <a:pt x="46706" y="21484"/>
                  </a:cubicBezTo>
                  <a:cubicBezTo>
                    <a:pt x="47752" y="20611"/>
                    <a:pt x="47628" y="18991"/>
                    <a:pt x="47179" y="17745"/>
                  </a:cubicBezTo>
                  <a:cubicBezTo>
                    <a:pt x="45759" y="13583"/>
                    <a:pt x="41597" y="10268"/>
                    <a:pt x="37235" y="10667"/>
                  </a:cubicBezTo>
                  <a:cubicBezTo>
                    <a:pt x="35765" y="10792"/>
                    <a:pt x="34369" y="11315"/>
                    <a:pt x="32948" y="11714"/>
                  </a:cubicBezTo>
                  <a:cubicBezTo>
                    <a:pt x="29983" y="12536"/>
                    <a:pt x="26892" y="12835"/>
                    <a:pt x="23802" y="12636"/>
                  </a:cubicBezTo>
                  <a:cubicBezTo>
                    <a:pt x="21883" y="12511"/>
                    <a:pt x="19939" y="12138"/>
                    <a:pt x="18319" y="11116"/>
                  </a:cubicBezTo>
                  <a:cubicBezTo>
                    <a:pt x="15951" y="9571"/>
                    <a:pt x="14680" y="6829"/>
                    <a:pt x="13633" y="4212"/>
                  </a:cubicBezTo>
                  <a:cubicBezTo>
                    <a:pt x="13434" y="3614"/>
                    <a:pt x="13135" y="3041"/>
                    <a:pt x="12761" y="2542"/>
                  </a:cubicBezTo>
                  <a:cubicBezTo>
                    <a:pt x="12337" y="2019"/>
                    <a:pt x="11689" y="1770"/>
                    <a:pt x="11041" y="1870"/>
                  </a:cubicBezTo>
                  <a:cubicBezTo>
                    <a:pt x="10393" y="2019"/>
                    <a:pt x="9945" y="2617"/>
                    <a:pt x="9347" y="2916"/>
                  </a:cubicBezTo>
                  <a:cubicBezTo>
                    <a:pt x="8424" y="3340"/>
                    <a:pt x="7303" y="2941"/>
                    <a:pt x="6456" y="2343"/>
                  </a:cubicBezTo>
                  <a:cubicBezTo>
                    <a:pt x="5633" y="1745"/>
                    <a:pt x="4910" y="947"/>
                    <a:pt x="4013" y="499"/>
                  </a:cubicBezTo>
                  <a:cubicBezTo>
                    <a:pt x="3116" y="25"/>
                    <a:pt x="1820" y="0"/>
                    <a:pt x="1172" y="798"/>
                  </a:cubicBezTo>
                  <a:cubicBezTo>
                    <a:pt x="823" y="1222"/>
                    <a:pt x="125" y="2792"/>
                    <a:pt x="75" y="3315"/>
                  </a:cubicBezTo>
                  <a:cubicBezTo>
                    <a:pt x="1" y="4063"/>
                    <a:pt x="973" y="5384"/>
                    <a:pt x="1247" y="6206"/>
                  </a:cubicBezTo>
                  <a:cubicBezTo>
                    <a:pt x="1969" y="8250"/>
                    <a:pt x="2343" y="10518"/>
                    <a:pt x="3789" y="12237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760213">
              <a:off x="6542239" y="201622"/>
              <a:ext cx="690369" cy="558812"/>
            </a:xfrm>
            <a:custGeom>
              <a:rect b="b" l="l" r="r" t="t"/>
              <a:pathLst>
                <a:path extrusionOk="0" fill="none" h="12811" w="15827">
                  <a:moveTo>
                    <a:pt x="2891" y="7951"/>
                  </a:moveTo>
                  <a:cubicBezTo>
                    <a:pt x="3290" y="9023"/>
                    <a:pt x="3764" y="10144"/>
                    <a:pt x="4686" y="10817"/>
                  </a:cubicBezTo>
                  <a:cubicBezTo>
                    <a:pt x="6680" y="12288"/>
                    <a:pt x="9621" y="11041"/>
                    <a:pt x="11963" y="11889"/>
                  </a:cubicBezTo>
                  <a:cubicBezTo>
                    <a:pt x="12811" y="12213"/>
                    <a:pt x="13558" y="12786"/>
                    <a:pt x="14456" y="12811"/>
                  </a:cubicBezTo>
                  <a:cubicBezTo>
                    <a:pt x="14755" y="12811"/>
                    <a:pt x="15029" y="12736"/>
                    <a:pt x="15253" y="12562"/>
                  </a:cubicBezTo>
                  <a:cubicBezTo>
                    <a:pt x="15428" y="12412"/>
                    <a:pt x="15552" y="12188"/>
                    <a:pt x="15602" y="11964"/>
                  </a:cubicBezTo>
                  <a:cubicBezTo>
                    <a:pt x="15826" y="11041"/>
                    <a:pt x="15278" y="10119"/>
                    <a:pt x="14780" y="9322"/>
                  </a:cubicBezTo>
                  <a:cubicBezTo>
                    <a:pt x="13558" y="7378"/>
                    <a:pt x="12337" y="5434"/>
                    <a:pt x="11116" y="3515"/>
                  </a:cubicBezTo>
                  <a:cubicBezTo>
                    <a:pt x="11041" y="3365"/>
                    <a:pt x="10941" y="3266"/>
                    <a:pt x="10842" y="3166"/>
                  </a:cubicBezTo>
                  <a:cubicBezTo>
                    <a:pt x="10443" y="2867"/>
                    <a:pt x="9920" y="2817"/>
                    <a:pt x="9496" y="3066"/>
                  </a:cubicBezTo>
                  <a:cubicBezTo>
                    <a:pt x="9072" y="3241"/>
                    <a:pt x="8698" y="3565"/>
                    <a:pt x="8275" y="3814"/>
                  </a:cubicBezTo>
                  <a:cubicBezTo>
                    <a:pt x="7328" y="4312"/>
                    <a:pt x="6181" y="4312"/>
                    <a:pt x="5234" y="3814"/>
                  </a:cubicBezTo>
                  <a:cubicBezTo>
                    <a:pt x="4711" y="3440"/>
                    <a:pt x="4187" y="3066"/>
                    <a:pt x="3714" y="2642"/>
                  </a:cubicBezTo>
                  <a:cubicBezTo>
                    <a:pt x="0" y="1"/>
                    <a:pt x="2468" y="6755"/>
                    <a:pt x="2891" y="7951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760213">
              <a:off x="6647873" y="392494"/>
              <a:ext cx="438160" cy="240301"/>
            </a:xfrm>
            <a:custGeom>
              <a:rect b="b" l="l" r="r" t="t"/>
              <a:pathLst>
                <a:path extrusionOk="0" fill="none" h="5509" w="10045">
                  <a:moveTo>
                    <a:pt x="3714" y="4063"/>
                  </a:moveTo>
                  <a:cubicBezTo>
                    <a:pt x="5134" y="4337"/>
                    <a:pt x="6779" y="3739"/>
                    <a:pt x="7926" y="4587"/>
                  </a:cubicBezTo>
                  <a:cubicBezTo>
                    <a:pt x="8399" y="4936"/>
                    <a:pt x="8823" y="5509"/>
                    <a:pt x="9396" y="5484"/>
                  </a:cubicBezTo>
                  <a:cubicBezTo>
                    <a:pt x="9471" y="5459"/>
                    <a:pt x="9546" y="5459"/>
                    <a:pt x="9596" y="5409"/>
                  </a:cubicBezTo>
                  <a:cubicBezTo>
                    <a:pt x="9645" y="5334"/>
                    <a:pt x="9695" y="5260"/>
                    <a:pt x="9720" y="5160"/>
                  </a:cubicBezTo>
                  <a:cubicBezTo>
                    <a:pt x="10044" y="3490"/>
                    <a:pt x="8698" y="1970"/>
                    <a:pt x="7004" y="2044"/>
                  </a:cubicBezTo>
                  <a:cubicBezTo>
                    <a:pt x="6630" y="2069"/>
                    <a:pt x="6281" y="2169"/>
                    <a:pt x="5907" y="2169"/>
                  </a:cubicBezTo>
                  <a:cubicBezTo>
                    <a:pt x="4736" y="2194"/>
                    <a:pt x="2293" y="1"/>
                    <a:pt x="1321" y="749"/>
                  </a:cubicBezTo>
                  <a:cubicBezTo>
                    <a:pt x="0" y="1795"/>
                    <a:pt x="2817" y="3889"/>
                    <a:pt x="3714" y="4063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760213">
              <a:off x="7123303" y="823906"/>
              <a:ext cx="480558" cy="416437"/>
            </a:xfrm>
            <a:custGeom>
              <a:rect b="b" l="l" r="r" t="t"/>
              <a:pathLst>
                <a:path extrusionOk="0" fill="none" h="9547" w="11017">
                  <a:moveTo>
                    <a:pt x="997" y="8275"/>
                  </a:moveTo>
                  <a:cubicBezTo>
                    <a:pt x="1396" y="9023"/>
                    <a:pt x="2368" y="9546"/>
                    <a:pt x="3141" y="9147"/>
                  </a:cubicBezTo>
                  <a:cubicBezTo>
                    <a:pt x="3838" y="8799"/>
                    <a:pt x="4013" y="7901"/>
                    <a:pt x="4387" y="7203"/>
                  </a:cubicBezTo>
                  <a:cubicBezTo>
                    <a:pt x="5010" y="6107"/>
                    <a:pt x="6231" y="5484"/>
                    <a:pt x="7502" y="5608"/>
                  </a:cubicBezTo>
                  <a:cubicBezTo>
                    <a:pt x="8025" y="5658"/>
                    <a:pt x="8574" y="5858"/>
                    <a:pt x="9122" y="5783"/>
                  </a:cubicBezTo>
                  <a:cubicBezTo>
                    <a:pt x="10592" y="5583"/>
                    <a:pt x="11016" y="3615"/>
                    <a:pt x="9745" y="2817"/>
                  </a:cubicBezTo>
                  <a:cubicBezTo>
                    <a:pt x="8449" y="2020"/>
                    <a:pt x="6655" y="3266"/>
                    <a:pt x="5259" y="2692"/>
                  </a:cubicBezTo>
                  <a:cubicBezTo>
                    <a:pt x="4785" y="2493"/>
                    <a:pt x="4437" y="2094"/>
                    <a:pt x="3988" y="1870"/>
                  </a:cubicBezTo>
                  <a:cubicBezTo>
                    <a:pt x="324" y="1"/>
                    <a:pt x="0" y="6406"/>
                    <a:pt x="997" y="8275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760213">
              <a:off x="7632074" y="969707"/>
              <a:ext cx="737086" cy="355544"/>
            </a:xfrm>
            <a:custGeom>
              <a:rect b="b" l="l" r="r" t="t"/>
              <a:pathLst>
                <a:path extrusionOk="0" fill="none" h="8151" w="16898">
                  <a:moveTo>
                    <a:pt x="12462" y="873"/>
                  </a:moveTo>
                  <a:cubicBezTo>
                    <a:pt x="14505" y="1621"/>
                    <a:pt x="16574" y="3141"/>
                    <a:pt x="16773" y="5334"/>
                  </a:cubicBezTo>
                  <a:cubicBezTo>
                    <a:pt x="16898" y="6630"/>
                    <a:pt x="16001" y="8150"/>
                    <a:pt x="14680" y="8150"/>
                  </a:cubicBezTo>
                  <a:cubicBezTo>
                    <a:pt x="13833" y="8150"/>
                    <a:pt x="13085" y="7552"/>
                    <a:pt x="12362" y="7079"/>
                  </a:cubicBezTo>
                  <a:cubicBezTo>
                    <a:pt x="10368" y="5758"/>
                    <a:pt x="7926" y="5284"/>
                    <a:pt x="5583" y="5708"/>
                  </a:cubicBezTo>
                  <a:cubicBezTo>
                    <a:pt x="4835" y="5857"/>
                    <a:pt x="4088" y="6082"/>
                    <a:pt x="3315" y="6107"/>
                  </a:cubicBezTo>
                  <a:cubicBezTo>
                    <a:pt x="2019" y="6107"/>
                    <a:pt x="0" y="4935"/>
                    <a:pt x="648" y="3340"/>
                  </a:cubicBezTo>
                  <a:cubicBezTo>
                    <a:pt x="1047" y="2318"/>
                    <a:pt x="2518" y="2393"/>
                    <a:pt x="3415" y="2269"/>
                  </a:cubicBezTo>
                  <a:cubicBezTo>
                    <a:pt x="5085" y="1994"/>
                    <a:pt x="6106" y="948"/>
                    <a:pt x="7652" y="474"/>
                  </a:cubicBezTo>
                  <a:cubicBezTo>
                    <a:pt x="9222" y="1"/>
                    <a:pt x="10966" y="325"/>
                    <a:pt x="12462" y="873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760213">
              <a:off x="7161071" y="950494"/>
              <a:ext cx="237029" cy="196812"/>
            </a:xfrm>
            <a:custGeom>
              <a:rect b="b" l="l" r="r" t="t"/>
              <a:pathLst>
                <a:path extrusionOk="0" fill="none" h="4512" w="5434">
                  <a:moveTo>
                    <a:pt x="1022" y="4512"/>
                  </a:moveTo>
                  <a:cubicBezTo>
                    <a:pt x="1346" y="4512"/>
                    <a:pt x="1620" y="4312"/>
                    <a:pt x="1720" y="4038"/>
                  </a:cubicBezTo>
                  <a:cubicBezTo>
                    <a:pt x="1820" y="3739"/>
                    <a:pt x="1894" y="3465"/>
                    <a:pt x="1919" y="3166"/>
                  </a:cubicBezTo>
                  <a:cubicBezTo>
                    <a:pt x="2218" y="2044"/>
                    <a:pt x="3190" y="1247"/>
                    <a:pt x="4362" y="1222"/>
                  </a:cubicBezTo>
                  <a:cubicBezTo>
                    <a:pt x="4760" y="1222"/>
                    <a:pt x="5334" y="1222"/>
                    <a:pt x="5408" y="798"/>
                  </a:cubicBezTo>
                  <a:cubicBezTo>
                    <a:pt x="5433" y="524"/>
                    <a:pt x="5259" y="275"/>
                    <a:pt x="4985" y="225"/>
                  </a:cubicBezTo>
                  <a:cubicBezTo>
                    <a:pt x="4237" y="1"/>
                    <a:pt x="1570" y="574"/>
                    <a:pt x="947" y="1197"/>
                  </a:cubicBezTo>
                  <a:cubicBezTo>
                    <a:pt x="449" y="1720"/>
                    <a:pt x="0" y="4362"/>
                    <a:pt x="1022" y="4512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760213">
              <a:off x="7779919" y="1082748"/>
              <a:ext cx="497962" cy="155504"/>
            </a:xfrm>
            <a:custGeom>
              <a:rect b="b" l="l" r="r" t="t"/>
              <a:pathLst>
                <a:path extrusionOk="0" fill="none" h="3565" w="11416">
                  <a:moveTo>
                    <a:pt x="275" y="1197"/>
                  </a:moveTo>
                  <a:cubicBezTo>
                    <a:pt x="76" y="1397"/>
                    <a:pt x="1" y="1721"/>
                    <a:pt x="150" y="1970"/>
                  </a:cubicBezTo>
                  <a:cubicBezTo>
                    <a:pt x="1496" y="2169"/>
                    <a:pt x="2817" y="1496"/>
                    <a:pt x="4188" y="1397"/>
                  </a:cubicBezTo>
                  <a:cubicBezTo>
                    <a:pt x="6057" y="1297"/>
                    <a:pt x="7777" y="2294"/>
                    <a:pt x="9471" y="3116"/>
                  </a:cubicBezTo>
                  <a:cubicBezTo>
                    <a:pt x="10045" y="3390"/>
                    <a:pt x="10842" y="3565"/>
                    <a:pt x="11191" y="3042"/>
                  </a:cubicBezTo>
                  <a:cubicBezTo>
                    <a:pt x="11415" y="2693"/>
                    <a:pt x="11241" y="2194"/>
                    <a:pt x="10967" y="1845"/>
                  </a:cubicBezTo>
                  <a:cubicBezTo>
                    <a:pt x="10518" y="1372"/>
                    <a:pt x="9945" y="1023"/>
                    <a:pt x="9297" y="848"/>
                  </a:cubicBezTo>
                  <a:cubicBezTo>
                    <a:pt x="7627" y="275"/>
                    <a:pt x="5858" y="1"/>
                    <a:pt x="4113" y="101"/>
                  </a:cubicBezTo>
                  <a:cubicBezTo>
                    <a:pt x="3041" y="175"/>
                    <a:pt x="1048" y="499"/>
                    <a:pt x="275" y="1197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13"/>
          <p:cNvGrpSpPr/>
          <p:nvPr/>
        </p:nvGrpSpPr>
        <p:grpSpPr>
          <a:xfrm>
            <a:off x="5978283" y="1512708"/>
            <a:ext cx="1645046" cy="2720075"/>
            <a:chOff x="5597283" y="1512708"/>
            <a:chExt cx="1645046" cy="2720075"/>
          </a:xfrm>
        </p:grpSpPr>
        <p:sp>
          <p:nvSpPr>
            <p:cNvPr id="69" name="Google Shape;69;p13"/>
            <p:cNvSpPr/>
            <p:nvPr/>
          </p:nvSpPr>
          <p:spPr>
            <a:xfrm rot="-863622">
              <a:off x="5852604" y="1801621"/>
              <a:ext cx="1038809" cy="486204"/>
            </a:xfrm>
            <a:custGeom>
              <a:rect b="b" l="l" r="r" t="t"/>
              <a:pathLst>
                <a:path extrusionOk="0" fill="none" h="8201" w="17522">
                  <a:moveTo>
                    <a:pt x="2867" y="26"/>
                  </a:moveTo>
                  <a:lnTo>
                    <a:pt x="3240" y="76"/>
                  </a:lnTo>
                  <a:cubicBezTo>
                    <a:pt x="6306" y="375"/>
                    <a:pt x="9421" y="424"/>
                    <a:pt x="12512" y="250"/>
                  </a:cubicBezTo>
                  <a:cubicBezTo>
                    <a:pt x="13334" y="200"/>
                    <a:pt x="14206" y="200"/>
                    <a:pt x="14979" y="524"/>
                  </a:cubicBezTo>
                  <a:cubicBezTo>
                    <a:pt x="15752" y="948"/>
                    <a:pt x="16400" y="1571"/>
                    <a:pt x="16773" y="2368"/>
                  </a:cubicBezTo>
                  <a:cubicBezTo>
                    <a:pt x="17297" y="3266"/>
                    <a:pt x="17521" y="4287"/>
                    <a:pt x="17446" y="5334"/>
                  </a:cubicBezTo>
                  <a:cubicBezTo>
                    <a:pt x="17322" y="6356"/>
                    <a:pt x="16699" y="7253"/>
                    <a:pt x="15752" y="7727"/>
                  </a:cubicBezTo>
                  <a:cubicBezTo>
                    <a:pt x="14680" y="8200"/>
                    <a:pt x="13459" y="7876"/>
                    <a:pt x="12337" y="7602"/>
                  </a:cubicBezTo>
                  <a:cubicBezTo>
                    <a:pt x="8798" y="6805"/>
                    <a:pt x="1446" y="8175"/>
                    <a:pt x="324" y="3365"/>
                  </a:cubicBezTo>
                  <a:cubicBezTo>
                    <a:pt x="0" y="2044"/>
                    <a:pt x="574" y="424"/>
                    <a:pt x="1870" y="76"/>
                  </a:cubicBezTo>
                  <a:cubicBezTo>
                    <a:pt x="2194" y="1"/>
                    <a:pt x="2518" y="1"/>
                    <a:pt x="2867" y="26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863622">
              <a:off x="6185701" y="3159587"/>
              <a:ext cx="752161" cy="877729"/>
            </a:xfrm>
            <a:custGeom>
              <a:rect b="b" l="l" r="r" t="t"/>
              <a:pathLst>
                <a:path extrusionOk="0" fill="none" h="14805" w="12687">
                  <a:moveTo>
                    <a:pt x="150" y="9322"/>
                  </a:moveTo>
                  <a:cubicBezTo>
                    <a:pt x="374" y="9521"/>
                    <a:pt x="673" y="9671"/>
                    <a:pt x="972" y="9771"/>
                  </a:cubicBezTo>
                  <a:cubicBezTo>
                    <a:pt x="2368" y="10219"/>
                    <a:pt x="3515" y="11241"/>
                    <a:pt x="4611" y="12213"/>
                  </a:cubicBezTo>
                  <a:cubicBezTo>
                    <a:pt x="5733" y="13160"/>
                    <a:pt x="6929" y="14132"/>
                    <a:pt x="8350" y="14481"/>
                  </a:cubicBezTo>
                  <a:cubicBezTo>
                    <a:pt x="9795" y="14805"/>
                    <a:pt x="11515" y="14331"/>
                    <a:pt x="12163" y="13010"/>
                  </a:cubicBezTo>
                  <a:cubicBezTo>
                    <a:pt x="12686" y="11939"/>
                    <a:pt x="12412" y="10693"/>
                    <a:pt x="12188" y="9521"/>
                  </a:cubicBezTo>
                  <a:cubicBezTo>
                    <a:pt x="11814" y="7403"/>
                    <a:pt x="11739" y="5210"/>
                    <a:pt x="11988" y="3066"/>
                  </a:cubicBezTo>
                  <a:cubicBezTo>
                    <a:pt x="12113" y="2443"/>
                    <a:pt x="12113" y="1795"/>
                    <a:pt x="11988" y="1172"/>
                  </a:cubicBezTo>
                  <a:cubicBezTo>
                    <a:pt x="11814" y="549"/>
                    <a:pt x="11290" y="1"/>
                    <a:pt x="10667" y="1"/>
                  </a:cubicBezTo>
                  <a:cubicBezTo>
                    <a:pt x="9621" y="26"/>
                    <a:pt x="9222" y="1347"/>
                    <a:pt x="9122" y="2368"/>
                  </a:cubicBezTo>
                  <a:cubicBezTo>
                    <a:pt x="8923" y="4362"/>
                    <a:pt x="9122" y="6331"/>
                    <a:pt x="7128" y="7428"/>
                  </a:cubicBezTo>
                  <a:cubicBezTo>
                    <a:pt x="5284" y="8400"/>
                    <a:pt x="3091" y="8200"/>
                    <a:pt x="1047" y="8325"/>
                  </a:cubicBezTo>
                  <a:cubicBezTo>
                    <a:pt x="624" y="8350"/>
                    <a:pt x="50" y="8475"/>
                    <a:pt x="0" y="8923"/>
                  </a:cubicBezTo>
                  <a:cubicBezTo>
                    <a:pt x="0" y="9073"/>
                    <a:pt x="50" y="9222"/>
                    <a:pt x="150" y="9322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863622">
              <a:off x="5990385" y="3039539"/>
              <a:ext cx="1022505" cy="1083154"/>
            </a:xfrm>
            <a:custGeom>
              <a:rect b="b" l="l" r="r" t="t"/>
              <a:pathLst>
                <a:path extrusionOk="0" fill="none" h="18270" w="17247">
                  <a:moveTo>
                    <a:pt x="17247" y="14381"/>
                  </a:moveTo>
                  <a:cubicBezTo>
                    <a:pt x="17247" y="14082"/>
                    <a:pt x="17247" y="13758"/>
                    <a:pt x="17222" y="13459"/>
                  </a:cubicBezTo>
                  <a:cubicBezTo>
                    <a:pt x="17097" y="10892"/>
                    <a:pt x="16948" y="8350"/>
                    <a:pt x="16798" y="5808"/>
                  </a:cubicBezTo>
                  <a:cubicBezTo>
                    <a:pt x="16724" y="4213"/>
                    <a:pt x="16574" y="2493"/>
                    <a:pt x="15577" y="1272"/>
                  </a:cubicBezTo>
                  <a:cubicBezTo>
                    <a:pt x="14954" y="524"/>
                    <a:pt x="13932" y="1"/>
                    <a:pt x="13010" y="275"/>
                  </a:cubicBezTo>
                  <a:cubicBezTo>
                    <a:pt x="12113" y="524"/>
                    <a:pt x="11540" y="1372"/>
                    <a:pt x="11265" y="2244"/>
                  </a:cubicBezTo>
                  <a:cubicBezTo>
                    <a:pt x="10966" y="3091"/>
                    <a:pt x="10867" y="4013"/>
                    <a:pt x="10518" y="4861"/>
                  </a:cubicBezTo>
                  <a:cubicBezTo>
                    <a:pt x="9870" y="6531"/>
                    <a:pt x="8050" y="8101"/>
                    <a:pt x="6181" y="8151"/>
                  </a:cubicBezTo>
                  <a:cubicBezTo>
                    <a:pt x="5334" y="8175"/>
                    <a:pt x="4437" y="8151"/>
                    <a:pt x="3564" y="8151"/>
                  </a:cubicBezTo>
                  <a:cubicBezTo>
                    <a:pt x="1471" y="8126"/>
                    <a:pt x="0" y="10219"/>
                    <a:pt x="997" y="12163"/>
                  </a:cubicBezTo>
                  <a:cubicBezTo>
                    <a:pt x="1595" y="13285"/>
                    <a:pt x="2717" y="14007"/>
                    <a:pt x="3789" y="14680"/>
                  </a:cubicBezTo>
                  <a:cubicBezTo>
                    <a:pt x="6156" y="16151"/>
                    <a:pt x="8624" y="17621"/>
                    <a:pt x="11390" y="18045"/>
                  </a:cubicBezTo>
                  <a:cubicBezTo>
                    <a:pt x="12537" y="18269"/>
                    <a:pt x="13733" y="18169"/>
                    <a:pt x="14829" y="17796"/>
                  </a:cubicBezTo>
                  <a:cubicBezTo>
                    <a:pt x="15926" y="17372"/>
                    <a:pt x="16798" y="16475"/>
                    <a:pt x="17122" y="15353"/>
                  </a:cubicBezTo>
                  <a:cubicBezTo>
                    <a:pt x="17222" y="15029"/>
                    <a:pt x="17247" y="14705"/>
                    <a:pt x="17247" y="14381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863622">
              <a:off x="5724589" y="1666696"/>
              <a:ext cx="1390434" cy="1199829"/>
            </a:xfrm>
            <a:custGeom>
              <a:rect b="b" l="l" r="r" t="t"/>
              <a:pathLst>
                <a:path extrusionOk="0" fill="none" h="20238" w="23453">
                  <a:moveTo>
                    <a:pt x="249" y="2966"/>
                  </a:moveTo>
                  <a:cubicBezTo>
                    <a:pt x="0" y="4213"/>
                    <a:pt x="299" y="5484"/>
                    <a:pt x="798" y="6655"/>
                  </a:cubicBezTo>
                  <a:cubicBezTo>
                    <a:pt x="1620" y="8574"/>
                    <a:pt x="2966" y="10244"/>
                    <a:pt x="4661" y="11490"/>
                  </a:cubicBezTo>
                  <a:cubicBezTo>
                    <a:pt x="5508" y="12088"/>
                    <a:pt x="6430" y="12562"/>
                    <a:pt x="7253" y="13210"/>
                  </a:cubicBezTo>
                  <a:cubicBezTo>
                    <a:pt x="8075" y="13833"/>
                    <a:pt x="8823" y="14655"/>
                    <a:pt x="9097" y="15652"/>
                  </a:cubicBezTo>
                  <a:cubicBezTo>
                    <a:pt x="9197" y="16200"/>
                    <a:pt x="9271" y="16749"/>
                    <a:pt x="9321" y="17297"/>
                  </a:cubicBezTo>
                  <a:cubicBezTo>
                    <a:pt x="9421" y="18020"/>
                    <a:pt x="9720" y="18718"/>
                    <a:pt x="10169" y="19291"/>
                  </a:cubicBezTo>
                  <a:cubicBezTo>
                    <a:pt x="10642" y="19864"/>
                    <a:pt x="11340" y="20213"/>
                    <a:pt x="12063" y="20238"/>
                  </a:cubicBezTo>
                  <a:cubicBezTo>
                    <a:pt x="13334" y="20238"/>
                    <a:pt x="14306" y="19066"/>
                    <a:pt x="14829" y="17895"/>
                  </a:cubicBezTo>
                  <a:cubicBezTo>
                    <a:pt x="15352" y="16749"/>
                    <a:pt x="15627" y="15453"/>
                    <a:pt x="16449" y="14456"/>
                  </a:cubicBezTo>
                  <a:cubicBezTo>
                    <a:pt x="17845" y="12736"/>
                    <a:pt x="20437" y="12437"/>
                    <a:pt x="21982" y="10817"/>
                  </a:cubicBezTo>
                  <a:cubicBezTo>
                    <a:pt x="22979" y="9720"/>
                    <a:pt x="23452" y="8250"/>
                    <a:pt x="23328" y="6780"/>
                  </a:cubicBezTo>
                  <a:cubicBezTo>
                    <a:pt x="23153" y="5309"/>
                    <a:pt x="22655" y="3889"/>
                    <a:pt x="21832" y="2667"/>
                  </a:cubicBezTo>
                  <a:cubicBezTo>
                    <a:pt x="21533" y="2169"/>
                    <a:pt x="21159" y="1695"/>
                    <a:pt x="20711" y="1297"/>
                  </a:cubicBezTo>
                  <a:cubicBezTo>
                    <a:pt x="19863" y="599"/>
                    <a:pt x="18742" y="300"/>
                    <a:pt x="17645" y="200"/>
                  </a:cubicBezTo>
                  <a:cubicBezTo>
                    <a:pt x="15776" y="1"/>
                    <a:pt x="13857" y="325"/>
                    <a:pt x="11988" y="399"/>
                  </a:cubicBezTo>
                  <a:cubicBezTo>
                    <a:pt x="9421" y="499"/>
                    <a:pt x="6754" y="399"/>
                    <a:pt x="4212" y="250"/>
                  </a:cubicBezTo>
                  <a:cubicBezTo>
                    <a:pt x="3265" y="175"/>
                    <a:pt x="2667" y="1"/>
                    <a:pt x="1795" y="599"/>
                  </a:cubicBezTo>
                  <a:cubicBezTo>
                    <a:pt x="997" y="1147"/>
                    <a:pt x="449" y="2019"/>
                    <a:pt x="249" y="2966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863622">
              <a:off x="6260657" y="2305059"/>
              <a:ext cx="370893" cy="437412"/>
            </a:xfrm>
            <a:custGeom>
              <a:rect b="b" l="l" r="r" t="t"/>
              <a:pathLst>
                <a:path extrusionOk="0" fill="none" h="7378" w="6256">
                  <a:moveTo>
                    <a:pt x="2318" y="3440"/>
                  </a:moveTo>
                  <a:cubicBezTo>
                    <a:pt x="2667" y="4262"/>
                    <a:pt x="2767" y="5159"/>
                    <a:pt x="3041" y="6007"/>
                  </a:cubicBezTo>
                  <a:cubicBezTo>
                    <a:pt x="3240" y="6630"/>
                    <a:pt x="3639" y="7303"/>
                    <a:pt x="4287" y="7352"/>
                  </a:cubicBezTo>
                  <a:cubicBezTo>
                    <a:pt x="4387" y="7377"/>
                    <a:pt x="4511" y="7352"/>
                    <a:pt x="4611" y="7303"/>
                  </a:cubicBezTo>
                  <a:cubicBezTo>
                    <a:pt x="4761" y="7203"/>
                    <a:pt x="4860" y="7028"/>
                    <a:pt x="4885" y="6854"/>
                  </a:cubicBezTo>
                  <a:cubicBezTo>
                    <a:pt x="5134" y="5932"/>
                    <a:pt x="4860" y="4885"/>
                    <a:pt x="5134" y="3963"/>
                  </a:cubicBezTo>
                  <a:cubicBezTo>
                    <a:pt x="5334" y="3340"/>
                    <a:pt x="5758" y="2792"/>
                    <a:pt x="6007" y="2193"/>
                  </a:cubicBezTo>
                  <a:cubicBezTo>
                    <a:pt x="6256" y="1595"/>
                    <a:pt x="6256" y="773"/>
                    <a:pt x="5733" y="399"/>
                  </a:cubicBezTo>
                  <a:cubicBezTo>
                    <a:pt x="5184" y="0"/>
                    <a:pt x="4412" y="249"/>
                    <a:pt x="3863" y="598"/>
                  </a:cubicBezTo>
                  <a:cubicBezTo>
                    <a:pt x="3290" y="947"/>
                    <a:pt x="2742" y="1421"/>
                    <a:pt x="2094" y="1446"/>
                  </a:cubicBezTo>
                  <a:cubicBezTo>
                    <a:pt x="1546" y="1471"/>
                    <a:pt x="1022" y="1197"/>
                    <a:pt x="474" y="1221"/>
                  </a:cubicBezTo>
                  <a:cubicBezTo>
                    <a:pt x="175" y="1246"/>
                    <a:pt x="0" y="1545"/>
                    <a:pt x="225" y="1770"/>
                  </a:cubicBezTo>
                  <a:cubicBezTo>
                    <a:pt x="324" y="1869"/>
                    <a:pt x="848" y="1869"/>
                    <a:pt x="997" y="1919"/>
                  </a:cubicBezTo>
                  <a:cubicBezTo>
                    <a:pt x="1595" y="2243"/>
                    <a:pt x="2069" y="2792"/>
                    <a:pt x="2318" y="3440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863622">
              <a:off x="5956030" y="1867228"/>
              <a:ext cx="809787" cy="310362"/>
            </a:xfrm>
            <a:custGeom>
              <a:rect b="b" l="l" r="r" t="t"/>
              <a:pathLst>
                <a:path extrusionOk="0" fill="none" h="5235" w="13659">
                  <a:moveTo>
                    <a:pt x="75" y="1446"/>
                  </a:moveTo>
                  <a:cubicBezTo>
                    <a:pt x="100" y="1820"/>
                    <a:pt x="275" y="2169"/>
                    <a:pt x="524" y="2468"/>
                  </a:cubicBezTo>
                  <a:cubicBezTo>
                    <a:pt x="1521" y="3639"/>
                    <a:pt x="3241" y="3814"/>
                    <a:pt x="4761" y="3739"/>
                  </a:cubicBezTo>
                  <a:cubicBezTo>
                    <a:pt x="6281" y="3664"/>
                    <a:pt x="7876" y="3390"/>
                    <a:pt x="9272" y="3988"/>
                  </a:cubicBezTo>
                  <a:cubicBezTo>
                    <a:pt x="9970" y="4287"/>
                    <a:pt x="10593" y="4761"/>
                    <a:pt x="11316" y="5010"/>
                  </a:cubicBezTo>
                  <a:cubicBezTo>
                    <a:pt x="12038" y="5234"/>
                    <a:pt x="12960" y="5110"/>
                    <a:pt x="13334" y="4462"/>
                  </a:cubicBezTo>
                  <a:cubicBezTo>
                    <a:pt x="13658" y="3888"/>
                    <a:pt x="13434" y="3141"/>
                    <a:pt x="13035" y="2592"/>
                  </a:cubicBezTo>
                  <a:cubicBezTo>
                    <a:pt x="12387" y="1695"/>
                    <a:pt x="11390" y="1147"/>
                    <a:pt x="10294" y="1047"/>
                  </a:cubicBezTo>
                  <a:cubicBezTo>
                    <a:pt x="8948" y="923"/>
                    <a:pt x="7652" y="1546"/>
                    <a:pt x="6306" y="1770"/>
                  </a:cubicBezTo>
                  <a:cubicBezTo>
                    <a:pt x="5633" y="1895"/>
                    <a:pt x="4910" y="1920"/>
                    <a:pt x="4213" y="1845"/>
                  </a:cubicBezTo>
                  <a:cubicBezTo>
                    <a:pt x="3515" y="1745"/>
                    <a:pt x="2842" y="1571"/>
                    <a:pt x="2169" y="1321"/>
                  </a:cubicBezTo>
                  <a:cubicBezTo>
                    <a:pt x="1496" y="1097"/>
                    <a:pt x="1" y="0"/>
                    <a:pt x="75" y="1446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 rot="-863622">
              <a:off x="6104899" y="2663420"/>
              <a:ext cx="384232" cy="799412"/>
            </a:xfrm>
            <a:custGeom>
              <a:rect b="b" l="l" r="r" t="t"/>
              <a:pathLst>
                <a:path extrusionOk="0" fill="none" h="13484" w="6481">
                  <a:moveTo>
                    <a:pt x="1919" y="1521"/>
                  </a:moveTo>
                  <a:cubicBezTo>
                    <a:pt x="1845" y="1246"/>
                    <a:pt x="1845" y="972"/>
                    <a:pt x="1870" y="723"/>
                  </a:cubicBezTo>
                  <a:cubicBezTo>
                    <a:pt x="1894" y="424"/>
                    <a:pt x="2069" y="200"/>
                    <a:pt x="2343" y="100"/>
                  </a:cubicBezTo>
                  <a:cubicBezTo>
                    <a:pt x="2692" y="0"/>
                    <a:pt x="3066" y="200"/>
                    <a:pt x="3215" y="524"/>
                  </a:cubicBezTo>
                  <a:cubicBezTo>
                    <a:pt x="3365" y="848"/>
                    <a:pt x="3440" y="1197"/>
                    <a:pt x="3465" y="1546"/>
                  </a:cubicBezTo>
                  <a:cubicBezTo>
                    <a:pt x="3564" y="2368"/>
                    <a:pt x="3813" y="3166"/>
                    <a:pt x="4187" y="3913"/>
                  </a:cubicBezTo>
                  <a:cubicBezTo>
                    <a:pt x="4412" y="4362"/>
                    <a:pt x="4736" y="4810"/>
                    <a:pt x="5209" y="4935"/>
                  </a:cubicBezTo>
                  <a:cubicBezTo>
                    <a:pt x="5558" y="5035"/>
                    <a:pt x="5957" y="4960"/>
                    <a:pt x="6231" y="5209"/>
                  </a:cubicBezTo>
                  <a:cubicBezTo>
                    <a:pt x="6405" y="5433"/>
                    <a:pt x="6480" y="5708"/>
                    <a:pt x="6430" y="5982"/>
                  </a:cubicBezTo>
                  <a:cubicBezTo>
                    <a:pt x="6331" y="6979"/>
                    <a:pt x="5782" y="7851"/>
                    <a:pt x="5159" y="8624"/>
                  </a:cubicBezTo>
                  <a:cubicBezTo>
                    <a:pt x="4536" y="9396"/>
                    <a:pt x="3789" y="10069"/>
                    <a:pt x="3240" y="10892"/>
                  </a:cubicBezTo>
                  <a:cubicBezTo>
                    <a:pt x="2966" y="11340"/>
                    <a:pt x="2642" y="11789"/>
                    <a:pt x="2318" y="12212"/>
                  </a:cubicBezTo>
                  <a:cubicBezTo>
                    <a:pt x="1870" y="12711"/>
                    <a:pt x="549" y="13484"/>
                    <a:pt x="225" y="12437"/>
                  </a:cubicBezTo>
                  <a:cubicBezTo>
                    <a:pt x="0" y="11714"/>
                    <a:pt x="823" y="11340"/>
                    <a:pt x="1097" y="10792"/>
                  </a:cubicBezTo>
                  <a:cubicBezTo>
                    <a:pt x="1994" y="9047"/>
                    <a:pt x="2218" y="6854"/>
                    <a:pt x="2218" y="4935"/>
                  </a:cubicBezTo>
                  <a:cubicBezTo>
                    <a:pt x="2218" y="3789"/>
                    <a:pt x="2119" y="2642"/>
                    <a:pt x="1919" y="1521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-863622">
              <a:off x="6268384" y="2964440"/>
              <a:ext cx="149282" cy="240879"/>
            </a:xfrm>
            <a:custGeom>
              <a:rect b="b" l="l" r="r" t="t"/>
              <a:pathLst>
                <a:path extrusionOk="0" fill="none" h="4063" w="2518">
                  <a:moveTo>
                    <a:pt x="2069" y="2891"/>
                  </a:moveTo>
                  <a:cubicBezTo>
                    <a:pt x="2243" y="2642"/>
                    <a:pt x="2368" y="2368"/>
                    <a:pt x="2443" y="2094"/>
                  </a:cubicBezTo>
                  <a:cubicBezTo>
                    <a:pt x="2492" y="1944"/>
                    <a:pt x="2517" y="1794"/>
                    <a:pt x="2492" y="1645"/>
                  </a:cubicBezTo>
                  <a:cubicBezTo>
                    <a:pt x="2492" y="1470"/>
                    <a:pt x="2393" y="1346"/>
                    <a:pt x="2268" y="1271"/>
                  </a:cubicBezTo>
                  <a:cubicBezTo>
                    <a:pt x="2069" y="1196"/>
                    <a:pt x="1844" y="1296"/>
                    <a:pt x="1645" y="1246"/>
                  </a:cubicBezTo>
                  <a:cubicBezTo>
                    <a:pt x="1421" y="1171"/>
                    <a:pt x="1271" y="997"/>
                    <a:pt x="1246" y="798"/>
                  </a:cubicBezTo>
                  <a:cubicBezTo>
                    <a:pt x="1196" y="573"/>
                    <a:pt x="1122" y="374"/>
                    <a:pt x="1072" y="174"/>
                  </a:cubicBezTo>
                  <a:cubicBezTo>
                    <a:pt x="1047" y="125"/>
                    <a:pt x="1022" y="75"/>
                    <a:pt x="972" y="50"/>
                  </a:cubicBezTo>
                  <a:cubicBezTo>
                    <a:pt x="897" y="0"/>
                    <a:pt x="773" y="50"/>
                    <a:pt x="723" y="125"/>
                  </a:cubicBezTo>
                  <a:cubicBezTo>
                    <a:pt x="374" y="474"/>
                    <a:pt x="399" y="997"/>
                    <a:pt x="424" y="1470"/>
                  </a:cubicBezTo>
                  <a:cubicBezTo>
                    <a:pt x="474" y="1894"/>
                    <a:pt x="449" y="2318"/>
                    <a:pt x="349" y="2717"/>
                  </a:cubicBezTo>
                  <a:cubicBezTo>
                    <a:pt x="299" y="3016"/>
                    <a:pt x="0" y="3414"/>
                    <a:pt x="274" y="3689"/>
                  </a:cubicBezTo>
                  <a:cubicBezTo>
                    <a:pt x="673" y="4062"/>
                    <a:pt x="1819" y="3215"/>
                    <a:pt x="2069" y="2891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13"/>
          <p:cNvGrpSpPr/>
          <p:nvPr/>
        </p:nvGrpSpPr>
        <p:grpSpPr>
          <a:xfrm>
            <a:off x="7163800" y="2209351"/>
            <a:ext cx="2178560" cy="1771825"/>
            <a:chOff x="7163800" y="2209351"/>
            <a:chExt cx="2178560" cy="1771825"/>
          </a:xfrm>
        </p:grpSpPr>
        <p:sp>
          <p:nvSpPr>
            <p:cNvPr id="78" name="Google Shape;78;p13"/>
            <p:cNvSpPr/>
            <p:nvPr/>
          </p:nvSpPr>
          <p:spPr>
            <a:xfrm>
              <a:off x="7490897" y="2397033"/>
              <a:ext cx="1582246" cy="1383158"/>
            </a:xfrm>
            <a:custGeom>
              <a:rect b="b" l="l" r="r" t="t"/>
              <a:pathLst>
                <a:path extrusionOk="0" fill="none" h="36363" w="41597">
                  <a:moveTo>
                    <a:pt x="573" y="8474"/>
                  </a:moveTo>
                  <a:cubicBezTo>
                    <a:pt x="175" y="9147"/>
                    <a:pt x="0" y="9895"/>
                    <a:pt x="25" y="10668"/>
                  </a:cubicBezTo>
                  <a:cubicBezTo>
                    <a:pt x="25" y="13409"/>
                    <a:pt x="1446" y="15154"/>
                    <a:pt x="4137" y="15179"/>
                  </a:cubicBezTo>
                  <a:cubicBezTo>
                    <a:pt x="7228" y="15229"/>
                    <a:pt x="10468" y="15328"/>
                    <a:pt x="13109" y="17148"/>
                  </a:cubicBezTo>
                  <a:cubicBezTo>
                    <a:pt x="15726" y="18967"/>
                    <a:pt x="17321" y="21783"/>
                    <a:pt x="18692" y="24575"/>
                  </a:cubicBezTo>
                  <a:cubicBezTo>
                    <a:pt x="20138" y="27565"/>
                    <a:pt x="23328" y="36363"/>
                    <a:pt x="28088" y="34618"/>
                  </a:cubicBezTo>
                  <a:cubicBezTo>
                    <a:pt x="29334" y="34170"/>
                    <a:pt x="30082" y="32849"/>
                    <a:pt x="30206" y="31503"/>
                  </a:cubicBezTo>
                  <a:cubicBezTo>
                    <a:pt x="30306" y="30182"/>
                    <a:pt x="29858" y="28886"/>
                    <a:pt x="29284" y="27690"/>
                  </a:cubicBezTo>
                  <a:cubicBezTo>
                    <a:pt x="27490" y="23902"/>
                    <a:pt x="24250" y="20437"/>
                    <a:pt x="24200" y="16051"/>
                  </a:cubicBezTo>
                  <a:cubicBezTo>
                    <a:pt x="24150" y="15403"/>
                    <a:pt x="24275" y="14755"/>
                    <a:pt x="24599" y="14182"/>
                  </a:cubicBezTo>
                  <a:cubicBezTo>
                    <a:pt x="25147" y="13309"/>
                    <a:pt x="26294" y="12985"/>
                    <a:pt x="27315" y="13035"/>
                  </a:cubicBezTo>
                  <a:cubicBezTo>
                    <a:pt x="29459" y="13135"/>
                    <a:pt x="31403" y="14232"/>
                    <a:pt x="33521" y="14431"/>
                  </a:cubicBezTo>
                  <a:cubicBezTo>
                    <a:pt x="37035" y="14730"/>
                    <a:pt x="40425" y="12163"/>
                    <a:pt x="41123" y="8724"/>
                  </a:cubicBezTo>
                  <a:cubicBezTo>
                    <a:pt x="41596" y="6331"/>
                    <a:pt x="40799" y="3839"/>
                    <a:pt x="39029" y="2169"/>
                  </a:cubicBezTo>
                  <a:cubicBezTo>
                    <a:pt x="37409" y="723"/>
                    <a:pt x="35266" y="1"/>
                    <a:pt x="33097" y="125"/>
                  </a:cubicBezTo>
                  <a:cubicBezTo>
                    <a:pt x="30605" y="200"/>
                    <a:pt x="28238" y="1272"/>
                    <a:pt x="26518" y="3091"/>
                  </a:cubicBezTo>
                  <a:cubicBezTo>
                    <a:pt x="25172" y="4512"/>
                    <a:pt x="24100" y="6206"/>
                    <a:pt x="22755" y="7627"/>
                  </a:cubicBezTo>
                  <a:cubicBezTo>
                    <a:pt x="20960" y="9546"/>
                    <a:pt x="18293" y="11241"/>
                    <a:pt x="15751" y="9646"/>
                  </a:cubicBezTo>
                  <a:cubicBezTo>
                    <a:pt x="14904" y="9122"/>
                    <a:pt x="14181" y="8425"/>
                    <a:pt x="13384" y="7901"/>
                  </a:cubicBezTo>
                  <a:cubicBezTo>
                    <a:pt x="10468" y="5982"/>
                    <a:pt x="2692" y="4911"/>
                    <a:pt x="573" y="8474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7313597" y="2209351"/>
              <a:ext cx="1989894" cy="1743373"/>
            </a:xfrm>
            <a:custGeom>
              <a:rect b="b" l="l" r="r" t="t"/>
              <a:pathLst>
                <a:path extrusionOk="0" fill="none" h="45833" w="52314">
                  <a:moveTo>
                    <a:pt x="20836" y="33322"/>
                  </a:moveTo>
                  <a:cubicBezTo>
                    <a:pt x="18394" y="29459"/>
                    <a:pt x="15577" y="25396"/>
                    <a:pt x="11291" y="23851"/>
                  </a:cubicBezTo>
                  <a:cubicBezTo>
                    <a:pt x="8973" y="23029"/>
                    <a:pt x="6381" y="22979"/>
                    <a:pt x="4237" y="21758"/>
                  </a:cubicBezTo>
                  <a:cubicBezTo>
                    <a:pt x="1371" y="20088"/>
                    <a:pt x="1" y="16374"/>
                    <a:pt x="873" y="13184"/>
                  </a:cubicBezTo>
                  <a:cubicBezTo>
                    <a:pt x="1720" y="9994"/>
                    <a:pt x="4636" y="7552"/>
                    <a:pt x="7926" y="6953"/>
                  </a:cubicBezTo>
                  <a:cubicBezTo>
                    <a:pt x="9446" y="6704"/>
                    <a:pt x="10992" y="6754"/>
                    <a:pt x="12487" y="7053"/>
                  </a:cubicBezTo>
                  <a:cubicBezTo>
                    <a:pt x="15802" y="7651"/>
                    <a:pt x="18917" y="9047"/>
                    <a:pt x="21559" y="11116"/>
                  </a:cubicBezTo>
                  <a:cubicBezTo>
                    <a:pt x="22032" y="11464"/>
                    <a:pt x="22531" y="11863"/>
                    <a:pt x="23129" y="11788"/>
                  </a:cubicBezTo>
                  <a:cubicBezTo>
                    <a:pt x="23877" y="11664"/>
                    <a:pt x="24225" y="10866"/>
                    <a:pt x="24599" y="10193"/>
                  </a:cubicBezTo>
                  <a:cubicBezTo>
                    <a:pt x="30107" y="0"/>
                    <a:pt x="52313" y="1072"/>
                    <a:pt x="50195" y="15103"/>
                  </a:cubicBezTo>
                  <a:cubicBezTo>
                    <a:pt x="49871" y="17247"/>
                    <a:pt x="49148" y="19440"/>
                    <a:pt x="47503" y="20860"/>
                  </a:cubicBezTo>
                  <a:cubicBezTo>
                    <a:pt x="45136" y="22854"/>
                    <a:pt x="41646" y="22655"/>
                    <a:pt x="38581" y="22131"/>
                  </a:cubicBezTo>
                  <a:cubicBezTo>
                    <a:pt x="37385" y="21907"/>
                    <a:pt x="36014" y="21708"/>
                    <a:pt x="35042" y="22430"/>
                  </a:cubicBezTo>
                  <a:cubicBezTo>
                    <a:pt x="34244" y="22979"/>
                    <a:pt x="33920" y="24026"/>
                    <a:pt x="33970" y="24973"/>
                  </a:cubicBezTo>
                  <a:cubicBezTo>
                    <a:pt x="34070" y="25945"/>
                    <a:pt x="34369" y="26867"/>
                    <a:pt x="34818" y="27739"/>
                  </a:cubicBezTo>
                  <a:cubicBezTo>
                    <a:pt x="36014" y="30256"/>
                    <a:pt x="37459" y="32699"/>
                    <a:pt x="37908" y="35440"/>
                  </a:cubicBezTo>
                  <a:cubicBezTo>
                    <a:pt x="38332" y="38182"/>
                    <a:pt x="37434" y="41397"/>
                    <a:pt x="34942" y="42643"/>
                  </a:cubicBezTo>
                  <a:cubicBezTo>
                    <a:pt x="28512" y="45833"/>
                    <a:pt x="23652" y="37733"/>
                    <a:pt x="20836" y="33322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163800" y="2211215"/>
              <a:ext cx="2178560" cy="1769961"/>
            </a:xfrm>
            <a:custGeom>
              <a:rect b="b" l="l" r="r" t="t"/>
              <a:pathLst>
                <a:path extrusionOk="0" fill="none" h="46532" w="57274">
                  <a:moveTo>
                    <a:pt x="18120" y="30706"/>
                  </a:moveTo>
                  <a:cubicBezTo>
                    <a:pt x="19914" y="32749"/>
                    <a:pt x="21584" y="34943"/>
                    <a:pt x="23079" y="37210"/>
                  </a:cubicBezTo>
                  <a:cubicBezTo>
                    <a:pt x="24799" y="39778"/>
                    <a:pt x="26369" y="42519"/>
                    <a:pt x="28911" y="44264"/>
                  </a:cubicBezTo>
                  <a:cubicBezTo>
                    <a:pt x="31578" y="46083"/>
                    <a:pt x="34992" y="46532"/>
                    <a:pt x="38232" y="46507"/>
                  </a:cubicBezTo>
                  <a:cubicBezTo>
                    <a:pt x="39354" y="46507"/>
                    <a:pt x="40525" y="46432"/>
                    <a:pt x="41547" y="45933"/>
                  </a:cubicBezTo>
                  <a:cubicBezTo>
                    <a:pt x="42444" y="45460"/>
                    <a:pt x="43217" y="44762"/>
                    <a:pt x="43765" y="43915"/>
                  </a:cubicBezTo>
                  <a:cubicBezTo>
                    <a:pt x="45335" y="41746"/>
                    <a:pt x="46058" y="39080"/>
                    <a:pt x="45809" y="36413"/>
                  </a:cubicBezTo>
                  <a:cubicBezTo>
                    <a:pt x="45609" y="34369"/>
                    <a:pt x="44862" y="32400"/>
                    <a:pt x="44513" y="30357"/>
                  </a:cubicBezTo>
                  <a:cubicBezTo>
                    <a:pt x="44338" y="29385"/>
                    <a:pt x="44288" y="28313"/>
                    <a:pt x="44762" y="27416"/>
                  </a:cubicBezTo>
                  <a:cubicBezTo>
                    <a:pt x="45385" y="26269"/>
                    <a:pt x="46706" y="25721"/>
                    <a:pt x="47927" y="25273"/>
                  </a:cubicBezTo>
                  <a:cubicBezTo>
                    <a:pt x="50918" y="24176"/>
                    <a:pt x="54108" y="22955"/>
                    <a:pt x="55803" y="20263"/>
                  </a:cubicBezTo>
                  <a:cubicBezTo>
                    <a:pt x="57223" y="17995"/>
                    <a:pt x="57273" y="15129"/>
                    <a:pt x="57124" y="12462"/>
                  </a:cubicBezTo>
                  <a:cubicBezTo>
                    <a:pt x="56974" y="10144"/>
                    <a:pt x="56700" y="7752"/>
                    <a:pt x="55578" y="5683"/>
                  </a:cubicBezTo>
                  <a:cubicBezTo>
                    <a:pt x="53609" y="1995"/>
                    <a:pt x="49248" y="76"/>
                    <a:pt x="45036" y="51"/>
                  </a:cubicBezTo>
                  <a:cubicBezTo>
                    <a:pt x="40849" y="1"/>
                    <a:pt x="36861" y="1571"/>
                    <a:pt x="33123" y="3440"/>
                  </a:cubicBezTo>
                  <a:cubicBezTo>
                    <a:pt x="31054" y="4487"/>
                    <a:pt x="28986" y="5658"/>
                    <a:pt x="26693" y="5957"/>
                  </a:cubicBezTo>
                  <a:cubicBezTo>
                    <a:pt x="24051" y="6306"/>
                    <a:pt x="21409" y="5484"/>
                    <a:pt x="18793" y="4911"/>
                  </a:cubicBezTo>
                  <a:cubicBezTo>
                    <a:pt x="15976" y="4288"/>
                    <a:pt x="13010" y="3964"/>
                    <a:pt x="10169" y="4512"/>
                  </a:cubicBezTo>
                  <a:cubicBezTo>
                    <a:pt x="7303" y="5035"/>
                    <a:pt x="4562" y="6556"/>
                    <a:pt x="2942" y="8973"/>
                  </a:cubicBezTo>
                  <a:cubicBezTo>
                    <a:pt x="1" y="13434"/>
                    <a:pt x="1696" y="19790"/>
                    <a:pt x="5334" y="23353"/>
                  </a:cubicBezTo>
                  <a:cubicBezTo>
                    <a:pt x="7179" y="25148"/>
                    <a:pt x="8848" y="25397"/>
                    <a:pt x="11216" y="25896"/>
                  </a:cubicBezTo>
                  <a:cubicBezTo>
                    <a:pt x="14057" y="26519"/>
                    <a:pt x="16275" y="28562"/>
                    <a:pt x="18120" y="30706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7580935" y="2741168"/>
              <a:ext cx="444658" cy="200077"/>
            </a:xfrm>
            <a:custGeom>
              <a:rect b="b" l="l" r="r" t="t"/>
              <a:pathLst>
                <a:path extrusionOk="0" fill="none" h="5260" w="11690">
                  <a:moveTo>
                    <a:pt x="300" y="1097"/>
                  </a:moveTo>
                  <a:cubicBezTo>
                    <a:pt x="1" y="1670"/>
                    <a:pt x="125" y="2343"/>
                    <a:pt x="599" y="2767"/>
                  </a:cubicBezTo>
                  <a:cubicBezTo>
                    <a:pt x="1072" y="3166"/>
                    <a:pt x="1671" y="3390"/>
                    <a:pt x="2294" y="3365"/>
                  </a:cubicBezTo>
                  <a:cubicBezTo>
                    <a:pt x="2892" y="3340"/>
                    <a:pt x="3515" y="3290"/>
                    <a:pt x="4113" y="3191"/>
                  </a:cubicBezTo>
                  <a:cubicBezTo>
                    <a:pt x="5185" y="3016"/>
                    <a:pt x="6281" y="3116"/>
                    <a:pt x="7278" y="3540"/>
                  </a:cubicBezTo>
                  <a:cubicBezTo>
                    <a:pt x="8375" y="4038"/>
                    <a:pt x="9247" y="5035"/>
                    <a:pt x="10443" y="5210"/>
                  </a:cubicBezTo>
                  <a:cubicBezTo>
                    <a:pt x="10593" y="5259"/>
                    <a:pt x="10742" y="5234"/>
                    <a:pt x="10867" y="5185"/>
                  </a:cubicBezTo>
                  <a:cubicBezTo>
                    <a:pt x="11017" y="5110"/>
                    <a:pt x="11141" y="4960"/>
                    <a:pt x="11216" y="4811"/>
                  </a:cubicBezTo>
                  <a:cubicBezTo>
                    <a:pt x="11690" y="3739"/>
                    <a:pt x="11341" y="2493"/>
                    <a:pt x="10394" y="1795"/>
                  </a:cubicBezTo>
                  <a:cubicBezTo>
                    <a:pt x="9147" y="923"/>
                    <a:pt x="7453" y="1396"/>
                    <a:pt x="5982" y="1097"/>
                  </a:cubicBezTo>
                  <a:cubicBezTo>
                    <a:pt x="5259" y="948"/>
                    <a:pt x="4587" y="599"/>
                    <a:pt x="3889" y="375"/>
                  </a:cubicBezTo>
                  <a:cubicBezTo>
                    <a:pt x="2867" y="51"/>
                    <a:pt x="923" y="1"/>
                    <a:pt x="300" y="1097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8306185" y="3271122"/>
              <a:ext cx="280641" cy="331839"/>
            </a:xfrm>
            <a:custGeom>
              <a:rect b="b" l="l" r="r" t="t"/>
              <a:pathLst>
                <a:path extrusionOk="0" fill="none" h="8724" w="7378">
                  <a:moveTo>
                    <a:pt x="7303" y="7702"/>
                  </a:moveTo>
                  <a:cubicBezTo>
                    <a:pt x="7303" y="7851"/>
                    <a:pt x="7253" y="7976"/>
                    <a:pt x="7178" y="8125"/>
                  </a:cubicBezTo>
                  <a:cubicBezTo>
                    <a:pt x="7104" y="8225"/>
                    <a:pt x="6979" y="8325"/>
                    <a:pt x="6829" y="8374"/>
                  </a:cubicBezTo>
                  <a:cubicBezTo>
                    <a:pt x="6082" y="8723"/>
                    <a:pt x="5160" y="8424"/>
                    <a:pt x="4561" y="7876"/>
                  </a:cubicBezTo>
                  <a:cubicBezTo>
                    <a:pt x="3963" y="7278"/>
                    <a:pt x="3515" y="6580"/>
                    <a:pt x="3216" y="5807"/>
                  </a:cubicBezTo>
                  <a:cubicBezTo>
                    <a:pt x="2842" y="4985"/>
                    <a:pt x="1" y="0"/>
                    <a:pt x="2318" y="200"/>
                  </a:cubicBezTo>
                  <a:cubicBezTo>
                    <a:pt x="3041" y="275"/>
                    <a:pt x="3315" y="1172"/>
                    <a:pt x="3639" y="1720"/>
                  </a:cubicBezTo>
                  <a:cubicBezTo>
                    <a:pt x="4213" y="2717"/>
                    <a:pt x="5035" y="3539"/>
                    <a:pt x="5783" y="4437"/>
                  </a:cubicBezTo>
                  <a:cubicBezTo>
                    <a:pt x="6505" y="5334"/>
                    <a:pt x="7378" y="6431"/>
                    <a:pt x="7303" y="7702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8650324" y="2532603"/>
              <a:ext cx="302436" cy="349869"/>
            </a:xfrm>
            <a:custGeom>
              <a:rect b="b" l="l" r="r" t="t"/>
              <a:pathLst>
                <a:path extrusionOk="0" fill="none" h="9198" w="7951">
                  <a:moveTo>
                    <a:pt x="1645" y="8325"/>
                  </a:moveTo>
                  <a:cubicBezTo>
                    <a:pt x="1147" y="8125"/>
                    <a:pt x="723" y="7801"/>
                    <a:pt x="424" y="7378"/>
                  </a:cubicBezTo>
                  <a:cubicBezTo>
                    <a:pt x="50" y="6780"/>
                    <a:pt x="25" y="6057"/>
                    <a:pt x="25" y="5359"/>
                  </a:cubicBezTo>
                  <a:lnTo>
                    <a:pt x="1" y="3091"/>
                  </a:lnTo>
                  <a:cubicBezTo>
                    <a:pt x="1" y="2194"/>
                    <a:pt x="1" y="1172"/>
                    <a:pt x="649" y="499"/>
                  </a:cubicBezTo>
                  <a:cubicBezTo>
                    <a:pt x="798" y="325"/>
                    <a:pt x="1022" y="175"/>
                    <a:pt x="1297" y="125"/>
                  </a:cubicBezTo>
                  <a:cubicBezTo>
                    <a:pt x="1820" y="1"/>
                    <a:pt x="2343" y="375"/>
                    <a:pt x="2717" y="773"/>
                  </a:cubicBezTo>
                  <a:cubicBezTo>
                    <a:pt x="3091" y="1172"/>
                    <a:pt x="3415" y="1671"/>
                    <a:pt x="3913" y="1920"/>
                  </a:cubicBezTo>
                  <a:cubicBezTo>
                    <a:pt x="4736" y="2318"/>
                    <a:pt x="5783" y="1995"/>
                    <a:pt x="6630" y="2368"/>
                  </a:cubicBezTo>
                  <a:cubicBezTo>
                    <a:pt x="7677" y="2842"/>
                    <a:pt x="7951" y="4238"/>
                    <a:pt x="7851" y="5409"/>
                  </a:cubicBezTo>
                  <a:cubicBezTo>
                    <a:pt x="7702" y="6730"/>
                    <a:pt x="7079" y="8400"/>
                    <a:pt x="5633" y="8823"/>
                  </a:cubicBezTo>
                  <a:cubicBezTo>
                    <a:pt x="4437" y="9197"/>
                    <a:pt x="2742" y="8848"/>
                    <a:pt x="1645" y="8325"/>
                  </a:cubicBezTo>
                  <a:close/>
                </a:path>
              </a:pathLst>
            </a:custGeom>
            <a:noFill/>
            <a:ln cap="flat" cmpd="sng" w="8100">
              <a:solidFill>
                <a:schemeClr val="accent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13"/>
          <p:cNvGrpSpPr/>
          <p:nvPr/>
        </p:nvGrpSpPr>
        <p:grpSpPr>
          <a:xfrm>
            <a:off x="7681600" y="4477175"/>
            <a:ext cx="1495101" cy="828279"/>
            <a:chOff x="7681600" y="4477175"/>
            <a:chExt cx="1495101" cy="828279"/>
          </a:xfrm>
        </p:grpSpPr>
        <p:sp>
          <p:nvSpPr>
            <p:cNvPr id="85" name="Google Shape;85;p13"/>
            <p:cNvSpPr/>
            <p:nvPr/>
          </p:nvSpPr>
          <p:spPr>
            <a:xfrm>
              <a:off x="7681600" y="4477175"/>
              <a:ext cx="1209014" cy="828279"/>
            </a:xfrm>
            <a:custGeom>
              <a:rect b="b" l="l" r="r" t="t"/>
              <a:pathLst>
                <a:path extrusionOk="0" fill="none" h="19192" w="28014">
                  <a:moveTo>
                    <a:pt x="5558" y="19191"/>
                  </a:moveTo>
                  <a:cubicBezTo>
                    <a:pt x="4710" y="15503"/>
                    <a:pt x="3539" y="11914"/>
                    <a:pt x="2044" y="8450"/>
                  </a:cubicBezTo>
                  <a:cubicBezTo>
                    <a:pt x="1196" y="6431"/>
                    <a:pt x="175" y="4412"/>
                    <a:pt x="25" y="2244"/>
                  </a:cubicBezTo>
                  <a:cubicBezTo>
                    <a:pt x="0" y="1596"/>
                    <a:pt x="50" y="823"/>
                    <a:pt x="548" y="400"/>
                  </a:cubicBezTo>
                  <a:cubicBezTo>
                    <a:pt x="1022" y="76"/>
                    <a:pt x="1595" y="1"/>
                    <a:pt x="2119" y="175"/>
                  </a:cubicBezTo>
                  <a:cubicBezTo>
                    <a:pt x="2642" y="375"/>
                    <a:pt x="3140" y="649"/>
                    <a:pt x="3564" y="998"/>
                  </a:cubicBezTo>
                  <a:cubicBezTo>
                    <a:pt x="4337" y="1496"/>
                    <a:pt x="5134" y="1945"/>
                    <a:pt x="5957" y="2369"/>
                  </a:cubicBezTo>
                  <a:cubicBezTo>
                    <a:pt x="7003" y="2842"/>
                    <a:pt x="8349" y="3216"/>
                    <a:pt x="9172" y="2418"/>
                  </a:cubicBezTo>
                  <a:cubicBezTo>
                    <a:pt x="9645" y="1970"/>
                    <a:pt x="9894" y="1172"/>
                    <a:pt x="10542" y="1023"/>
                  </a:cubicBezTo>
                  <a:cubicBezTo>
                    <a:pt x="11066" y="923"/>
                    <a:pt x="11564" y="1347"/>
                    <a:pt x="11938" y="1696"/>
                  </a:cubicBezTo>
                  <a:cubicBezTo>
                    <a:pt x="13334" y="3066"/>
                    <a:pt x="14804" y="4362"/>
                    <a:pt x="16275" y="5608"/>
                  </a:cubicBezTo>
                  <a:cubicBezTo>
                    <a:pt x="17446" y="6605"/>
                    <a:pt x="18742" y="7602"/>
                    <a:pt x="20262" y="7802"/>
                  </a:cubicBezTo>
                  <a:cubicBezTo>
                    <a:pt x="21434" y="7951"/>
                    <a:pt x="22630" y="7602"/>
                    <a:pt x="23751" y="7926"/>
                  </a:cubicBezTo>
                  <a:cubicBezTo>
                    <a:pt x="24474" y="8176"/>
                    <a:pt x="25122" y="8599"/>
                    <a:pt x="25621" y="9172"/>
                  </a:cubicBezTo>
                  <a:cubicBezTo>
                    <a:pt x="27340" y="11091"/>
                    <a:pt x="27814" y="13808"/>
                    <a:pt x="28013" y="16400"/>
                  </a:cubicBezTo>
                  <a:cubicBezTo>
                    <a:pt x="28013" y="16475"/>
                    <a:pt x="28013" y="16599"/>
                    <a:pt x="27938" y="16624"/>
                  </a:cubicBezTo>
                  <a:cubicBezTo>
                    <a:pt x="27864" y="16674"/>
                    <a:pt x="27789" y="16500"/>
                    <a:pt x="27864" y="16500"/>
                  </a:cubicBezTo>
                </a:path>
              </a:pathLst>
            </a:custGeom>
            <a:noFill/>
            <a:ln cap="flat" cmpd="sng" w="8100">
              <a:solidFill>
                <a:srgbClr val="41414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7769770" y="4609495"/>
              <a:ext cx="981013" cy="592682"/>
            </a:xfrm>
            <a:custGeom>
              <a:rect b="b" l="l" r="r" t="t"/>
              <a:pathLst>
                <a:path extrusionOk="0" fill="none" h="13733" w="22731">
                  <a:moveTo>
                    <a:pt x="5284" y="13733"/>
                  </a:moveTo>
                  <a:cubicBezTo>
                    <a:pt x="4362" y="12113"/>
                    <a:pt x="3515" y="10443"/>
                    <a:pt x="2792" y="8723"/>
                  </a:cubicBezTo>
                  <a:cubicBezTo>
                    <a:pt x="2493" y="7951"/>
                    <a:pt x="2169" y="7178"/>
                    <a:pt x="1870" y="6406"/>
                  </a:cubicBezTo>
                  <a:lnTo>
                    <a:pt x="898" y="3938"/>
                  </a:lnTo>
                  <a:cubicBezTo>
                    <a:pt x="499" y="2866"/>
                    <a:pt x="76" y="1795"/>
                    <a:pt x="26" y="648"/>
                  </a:cubicBezTo>
                  <a:cubicBezTo>
                    <a:pt x="1" y="524"/>
                    <a:pt x="26" y="399"/>
                    <a:pt x="76" y="275"/>
                  </a:cubicBezTo>
                  <a:cubicBezTo>
                    <a:pt x="250" y="0"/>
                    <a:pt x="674" y="100"/>
                    <a:pt x="948" y="275"/>
                  </a:cubicBezTo>
                  <a:cubicBezTo>
                    <a:pt x="1521" y="623"/>
                    <a:pt x="2044" y="1022"/>
                    <a:pt x="2568" y="1471"/>
                  </a:cubicBezTo>
                  <a:cubicBezTo>
                    <a:pt x="3914" y="2493"/>
                    <a:pt x="5534" y="3141"/>
                    <a:pt x="7253" y="3340"/>
                  </a:cubicBezTo>
                  <a:cubicBezTo>
                    <a:pt x="7752" y="3390"/>
                    <a:pt x="8400" y="3365"/>
                    <a:pt x="8674" y="2916"/>
                  </a:cubicBezTo>
                  <a:cubicBezTo>
                    <a:pt x="8973" y="2418"/>
                    <a:pt x="8749" y="1595"/>
                    <a:pt x="9272" y="1346"/>
                  </a:cubicBezTo>
                  <a:cubicBezTo>
                    <a:pt x="9571" y="1197"/>
                    <a:pt x="9945" y="1421"/>
                    <a:pt x="10219" y="1645"/>
                  </a:cubicBezTo>
                  <a:cubicBezTo>
                    <a:pt x="11316" y="2567"/>
                    <a:pt x="12138" y="3764"/>
                    <a:pt x="13110" y="4835"/>
                  </a:cubicBezTo>
                  <a:cubicBezTo>
                    <a:pt x="14057" y="5907"/>
                    <a:pt x="15253" y="6879"/>
                    <a:pt x="16649" y="7103"/>
                  </a:cubicBezTo>
                  <a:cubicBezTo>
                    <a:pt x="17397" y="7228"/>
                    <a:pt x="18169" y="7128"/>
                    <a:pt x="18917" y="7303"/>
                  </a:cubicBezTo>
                  <a:cubicBezTo>
                    <a:pt x="19889" y="7527"/>
                    <a:pt x="20711" y="8200"/>
                    <a:pt x="21135" y="9147"/>
                  </a:cubicBezTo>
                  <a:cubicBezTo>
                    <a:pt x="21384" y="9720"/>
                    <a:pt x="21459" y="10393"/>
                    <a:pt x="21659" y="10991"/>
                  </a:cubicBezTo>
                  <a:cubicBezTo>
                    <a:pt x="21908" y="11764"/>
                    <a:pt x="22381" y="12487"/>
                    <a:pt x="22680" y="13284"/>
                  </a:cubicBezTo>
                  <a:cubicBezTo>
                    <a:pt x="22730" y="13409"/>
                    <a:pt x="22680" y="13658"/>
                    <a:pt x="22531" y="13583"/>
                  </a:cubicBezTo>
                </a:path>
              </a:pathLst>
            </a:custGeom>
            <a:noFill/>
            <a:ln cap="flat" cmpd="sng" w="8100">
              <a:solidFill>
                <a:srgbClr val="41414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7939724" y="4808494"/>
              <a:ext cx="604550" cy="373269"/>
            </a:xfrm>
            <a:custGeom>
              <a:rect b="b" l="l" r="r" t="t"/>
              <a:pathLst>
                <a:path extrusionOk="0" fill="none" h="8649" w="14008">
                  <a:moveTo>
                    <a:pt x="4113" y="8648"/>
                  </a:moveTo>
                  <a:cubicBezTo>
                    <a:pt x="2991" y="6654"/>
                    <a:pt x="1895" y="4661"/>
                    <a:pt x="773" y="2642"/>
                  </a:cubicBezTo>
                  <a:cubicBezTo>
                    <a:pt x="399" y="1944"/>
                    <a:pt x="1" y="1171"/>
                    <a:pt x="125" y="399"/>
                  </a:cubicBezTo>
                  <a:cubicBezTo>
                    <a:pt x="499" y="199"/>
                    <a:pt x="923" y="449"/>
                    <a:pt x="1297" y="673"/>
                  </a:cubicBezTo>
                  <a:cubicBezTo>
                    <a:pt x="1845" y="1047"/>
                    <a:pt x="2493" y="1346"/>
                    <a:pt x="3191" y="1471"/>
                  </a:cubicBezTo>
                  <a:cubicBezTo>
                    <a:pt x="3864" y="1620"/>
                    <a:pt x="4586" y="1421"/>
                    <a:pt x="5110" y="972"/>
                  </a:cubicBezTo>
                  <a:cubicBezTo>
                    <a:pt x="5508" y="598"/>
                    <a:pt x="5882" y="0"/>
                    <a:pt x="6406" y="125"/>
                  </a:cubicBezTo>
                  <a:cubicBezTo>
                    <a:pt x="6630" y="199"/>
                    <a:pt x="6804" y="349"/>
                    <a:pt x="6929" y="523"/>
                  </a:cubicBezTo>
                  <a:cubicBezTo>
                    <a:pt x="7602" y="1346"/>
                    <a:pt x="8250" y="2293"/>
                    <a:pt x="9247" y="2692"/>
                  </a:cubicBezTo>
                  <a:cubicBezTo>
                    <a:pt x="9695" y="2866"/>
                    <a:pt x="10219" y="2916"/>
                    <a:pt x="10667" y="3115"/>
                  </a:cubicBezTo>
                  <a:cubicBezTo>
                    <a:pt x="11614" y="3489"/>
                    <a:pt x="12262" y="4362"/>
                    <a:pt x="12711" y="5234"/>
                  </a:cubicBezTo>
                  <a:cubicBezTo>
                    <a:pt x="13185" y="6131"/>
                    <a:pt x="13484" y="7103"/>
                    <a:pt x="14007" y="7975"/>
                  </a:cubicBezTo>
                </a:path>
              </a:pathLst>
            </a:custGeom>
            <a:noFill/>
            <a:ln cap="flat" cmpd="sng" w="8100">
              <a:solidFill>
                <a:srgbClr val="41414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8136565" y="4935376"/>
              <a:ext cx="279704" cy="222693"/>
            </a:xfrm>
            <a:custGeom>
              <a:rect b="b" l="l" r="r" t="t"/>
              <a:pathLst>
                <a:path extrusionOk="0" fill="none" h="5160" w="6481">
                  <a:moveTo>
                    <a:pt x="2094" y="5160"/>
                  </a:moveTo>
                  <a:cubicBezTo>
                    <a:pt x="1197" y="4163"/>
                    <a:pt x="549" y="3017"/>
                    <a:pt x="150" y="1746"/>
                  </a:cubicBezTo>
                  <a:cubicBezTo>
                    <a:pt x="25" y="1471"/>
                    <a:pt x="0" y="1147"/>
                    <a:pt x="0" y="848"/>
                  </a:cubicBezTo>
                  <a:cubicBezTo>
                    <a:pt x="25" y="549"/>
                    <a:pt x="225" y="275"/>
                    <a:pt x="499" y="150"/>
                  </a:cubicBezTo>
                  <a:cubicBezTo>
                    <a:pt x="923" y="1"/>
                    <a:pt x="1346" y="300"/>
                    <a:pt x="1795" y="400"/>
                  </a:cubicBezTo>
                  <a:cubicBezTo>
                    <a:pt x="2243" y="474"/>
                    <a:pt x="2667" y="375"/>
                    <a:pt x="3091" y="400"/>
                  </a:cubicBezTo>
                  <a:cubicBezTo>
                    <a:pt x="4038" y="450"/>
                    <a:pt x="4835" y="1197"/>
                    <a:pt x="5359" y="1995"/>
                  </a:cubicBezTo>
                  <a:cubicBezTo>
                    <a:pt x="5982" y="2942"/>
                    <a:pt x="6356" y="4014"/>
                    <a:pt x="6480" y="5135"/>
                  </a:cubicBezTo>
                </a:path>
              </a:pathLst>
            </a:custGeom>
            <a:noFill/>
            <a:ln cap="flat" cmpd="sng" w="8100">
              <a:solidFill>
                <a:srgbClr val="41414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8829240" y="4733184"/>
              <a:ext cx="347461" cy="220535"/>
            </a:xfrm>
            <a:custGeom>
              <a:rect b="b" l="l" r="r" t="t"/>
              <a:pathLst>
                <a:path extrusionOk="0" fill="none" h="5110" w="8051">
                  <a:moveTo>
                    <a:pt x="3091" y="1745"/>
                  </a:moveTo>
                  <a:cubicBezTo>
                    <a:pt x="3415" y="1845"/>
                    <a:pt x="3764" y="1895"/>
                    <a:pt x="4113" y="1895"/>
                  </a:cubicBezTo>
                  <a:cubicBezTo>
                    <a:pt x="5209" y="1820"/>
                    <a:pt x="5932" y="723"/>
                    <a:pt x="6904" y="200"/>
                  </a:cubicBezTo>
                  <a:cubicBezTo>
                    <a:pt x="7153" y="25"/>
                    <a:pt x="7452" y="0"/>
                    <a:pt x="7727" y="100"/>
                  </a:cubicBezTo>
                  <a:cubicBezTo>
                    <a:pt x="8026" y="275"/>
                    <a:pt x="8051" y="698"/>
                    <a:pt x="7976" y="1022"/>
                  </a:cubicBezTo>
                  <a:cubicBezTo>
                    <a:pt x="7702" y="2293"/>
                    <a:pt x="6505" y="3116"/>
                    <a:pt x="5658" y="4138"/>
                  </a:cubicBezTo>
                  <a:cubicBezTo>
                    <a:pt x="5434" y="4437"/>
                    <a:pt x="5160" y="4711"/>
                    <a:pt x="4861" y="4910"/>
                  </a:cubicBezTo>
                  <a:cubicBezTo>
                    <a:pt x="4412" y="5110"/>
                    <a:pt x="3889" y="5085"/>
                    <a:pt x="3465" y="4885"/>
                  </a:cubicBezTo>
                  <a:cubicBezTo>
                    <a:pt x="3041" y="4661"/>
                    <a:pt x="2667" y="4362"/>
                    <a:pt x="2318" y="4038"/>
                  </a:cubicBezTo>
                  <a:lnTo>
                    <a:pt x="823" y="2667"/>
                  </a:lnTo>
                  <a:cubicBezTo>
                    <a:pt x="300" y="2194"/>
                    <a:pt x="1" y="1346"/>
                    <a:pt x="948" y="1197"/>
                  </a:cubicBezTo>
                  <a:cubicBezTo>
                    <a:pt x="1596" y="1122"/>
                    <a:pt x="2468" y="1596"/>
                    <a:pt x="3091" y="1745"/>
                  </a:cubicBezTo>
                  <a:close/>
                </a:path>
              </a:pathLst>
            </a:custGeom>
            <a:noFill/>
            <a:ln cap="flat" cmpd="sng" w="8100">
              <a:solidFill>
                <a:srgbClr val="414141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13"/>
          <p:cNvGrpSpPr/>
          <p:nvPr/>
        </p:nvGrpSpPr>
        <p:grpSpPr>
          <a:xfrm rot="2883374">
            <a:off x="7835480" y="627200"/>
            <a:ext cx="81793" cy="80876"/>
            <a:chOff x="7582763" y="945295"/>
            <a:chExt cx="81793" cy="80876"/>
          </a:xfrm>
        </p:grpSpPr>
        <p:sp>
          <p:nvSpPr>
            <p:cNvPr id="91" name="Google Shape;91;p13"/>
            <p:cNvSpPr/>
            <p:nvPr/>
          </p:nvSpPr>
          <p:spPr>
            <a:xfrm flipH="1" rot="4152291">
              <a:off x="7623640" y="942157"/>
              <a:ext cx="38" cy="87478"/>
            </a:xfrm>
            <a:custGeom>
              <a:rect b="b" l="l" r="r" t="t"/>
              <a:pathLst>
                <a:path extrusionOk="0" fill="none" h="2319" w="1">
                  <a:moveTo>
                    <a:pt x="1" y="1"/>
                  </a:moveTo>
                  <a:lnTo>
                    <a:pt x="1" y="2319"/>
                  </a:lnTo>
                </a:path>
              </a:pathLst>
            </a:custGeom>
            <a:solidFill>
              <a:srgbClr val="414141"/>
            </a:solidFill>
            <a:ln cap="flat" cmpd="sng" w="19050">
              <a:solidFill>
                <a:srgbClr val="FFC865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flipH="1" rot="4152291">
              <a:off x="7580833" y="985715"/>
              <a:ext cx="86497" cy="38"/>
            </a:xfrm>
            <a:custGeom>
              <a:rect b="b" l="l" r="r" t="t"/>
              <a:pathLst>
                <a:path extrusionOk="0" fill="none" h="1" w="2293">
                  <a:moveTo>
                    <a:pt x="2293" y="0"/>
                  </a:moveTo>
                  <a:lnTo>
                    <a:pt x="0" y="0"/>
                  </a:lnTo>
                </a:path>
              </a:pathLst>
            </a:custGeom>
            <a:solidFill>
              <a:srgbClr val="414141"/>
            </a:solidFill>
            <a:ln cap="flat" cmpd="sng" w="19050">
              <a:solidFill>
                <a:srgbClr val="FFC865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3"/>
          <p:cNvGrpSpPr/>
          <p:nvPr/>
        </p:nvGrpSpPr>
        <p:grpSpPr>
          <a:xfrm rot="2883374">
            <a:off x="6127880" y="1888000"/>
            <a:ext cx="81793" cy="80876"/>
            <a:chOff x="7582763" y="945295"/>
            <a:chExt cx="81793" cy="80876"/>
          </a:xfrm>
        </p:grpSpPr>
        <p:sp>
          <p:nvSpPr>
            <p:cNvPr id="94" name="Google Shape;94;p13"/>
            <p:cNvSpPr/>
            <p:nvPr/>
          </p:nvSpPr>
          <p:spPr>
            <a:xfrm flipH="1" rot="4152291">
              <a:off x="7623640" y="942157"/>
              <a:ext cx="38" cy="87478"/>
            </a:xfrm>
            <a:custGeom>
              <a:rect b="b" l="l" r="r" t="t"/>
              <a:pathLst>
                <a:path extrusionOk="0" fill="none" h="2319" w="1">
                  <a:moveTo>
                    <a:pt x="1" y="1"/>
                  </a:moveTo>
                  <a:lnTo>
                    <a:pt x="1" y="2319"/>
                  </a:lnTo>
                </a:path>
              </a:pathLst>
            </a:custGeom>
            <a:solidFill>
              <a:srgbClr val="414141"/>
            </a:solidFill>
            <a:ln cap="flat" cmpd="sng" w="19050">
              <a:solidFill>
                <a:srgbClr val="FFC865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flipH="1" rot="4152291">
              <a:off x="7580833" y="985715"/>
              <a:ext cx="86497" cy="38"/>
            </a:xfrm>
            <a:custGeom>
              <a:rect b="b" l="l" r="r" t="t"/>
              <a:pathLst>
                <a:path extrusionOk="0" fill="none" h="1" w="2293">
                  <a:moveTo>
                    <a:pt x="2293" y="0"/>
                  </a:moveTo>
                  <a:lnTo>
                    <a:pt x="0" y="0"/>
                  </a:lnTo>
                </a:path>
              </a:pathLst>
            </a:custGeom>
            <a:solidFill>
              <a:srgbClr val="414141"/>
            </a:solidFill>
            <a:ln cap="flat" cmpd="sng" w="19050">
              <a:solidFill>
                <a:srgbClr val="FFC865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3"/>
          <p:cNvGrpSpPr/>
          <p:nvPr/>
        </p:nvGrpSpPr>
        <p:grpSpPr>
          <a:xfrm rot="2883374">
            <a:off x="7041355" y="3626700"/>
            <a:ext cx="81793" cy="80876"/>
            <a:chOff x="7582763" y="945295"/>
            <a:chExt cx="81793" cy="80876"/>
          </a:xfrm>
        </p:grpSpPr>
        <p:sp>
          <p:nvSpPr>
            <p:cNvPr id="97" name="Google Shape;97;p13"/>
            <p:cNvSpPr/>
            <p:nvPr/>
          </p:nvSpPr>
          <p:spPr>
            <a:xfrm flipH="1" rot="4152291">
              <a:off x="7623640" y="942157"/>
              <a:ext cx="38" cy="87478"/>
            </a:xfrm>
            <a:custGeom>
              <a:rect b="b" l="l" r="r" t="t"/>
              <a:pathLst>
                <a:path extrusionOk="0" fill="none" h="2319" w="1">
                  <a:moveTo>
                    <a:pt x="1" y="1"/>
                  </a:moveTo>
                  <a:lnTo>
                    <a:pt x="1" y="2319"/>
                  </a:lnTo>
                </a:path>
              </a:pathLst>
            </a:custGeom>
            <a:solidFill>
              <a:srgbClr val="414141"/>
            </a:solidFill>
            <a:ln cap="flat" cmpd="sng" w="19050">
              <a:solidFill>
                <a:srgbClr val="FFC865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flipH="1" rot="4152291">
              <a:off x="7580833" y="985715"/>
              <a:ext cx="86497" cy="38"/>
            </a:xfrm>
            <a:custGeom>
              <a:rect b="b" l="l" r="r" t="t"/>
              <a:pathLst>
                <a:path extrusionOk="0" fill="none" h="1" w="2293">
                  <a:moveTo>
                    <a:pt x="2293" y="0"/>
                  </a:moveTo>
                  <a:lnTo>
                    <a:pt x="0" y="0"/>
                  </a:lnTo>
                </a:path>
              </a:pathLst>
            </a:custGeom>
            <a:solidFill>
              <a:srgbClr val="414141"/>
            </a:solidFill>
            <a:ln cap="flat" cmpd="sng" w="19050">
              <a:solidFill>
                <a:srgbClr val="FFC865"/>
              </a:solidFill>
              <a:prstDash val="solid"/>
              <a:miter lim="2492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hyperlink" Target="https://mathworld.wolfram.com/AdjacencyMatrix.html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hyperlink" Target="https://github.com/tkipf/gc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hyperlink" Target="http://xstitch.zachrattner.com/HowItWork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hyperlink" Target="https://missinglink.ai/guides/convolutional-neural-networks/convolutional-neural-network-tutorial-basic-advanced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hyperlink" Target="https://emojipedia.org/check-mark/" TargetMode="External"/><Relationship Id="rId5" Type="http://schemas.openxmlformats.org/officeDocument/2006/relationships/hyperlink" Target="https://emojipedia.org/cross-mark/" TargetMode="External"/><Relationship Id="rId6" Type="http://schemas.openxmlformats.org/officeDocument/2006/relationships/hyperlink" Target="https://emojipedia.org/cross-mark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hyperlink" Target="https://spindro.github.io/post/gnn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s://spindro.github.io/post/gnn/" TargetMode="External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1902.06673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epmind.com/blog/article/traffic-prediction-with-advanced-graph-neural-networks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eng.uber.com/uber-eats-graph-learning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54.png"/><Relationship Id="rId5" Type="http://schemas.openxmlformats.org/officeDocument/2006/relationships/image" Target="../media/image43.png"/><Relationship Id="rId6" Type="http://schemas.openxmlformats.org/officeDocument/2006/relationships/hyperlink" Target="https://thegradient.pub/transformers-are-graph-neural-networks/" TargetMode="External"/><Relationship Id="rId7" Type="http://schemas.openxmlformats.org/officeDocument/2006/relationships/hyperlink" Target="https://arxiv.org/abs/1911.12247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hyperlink" Target="https://arxiv.org/pdf/2009.03488.pdf" TargetMode="External"/><Relationship Id="rId6" Type="http://schemas.openxmlformats.org/officeDocument/2006/relationships/hyperlink" Target="https://github.com/safe-graph/graph-adversarial-learning-literatur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hyperlink" Target="http://allthingsgraphed.com/2014/08/28/facebook-friends-network/" TargetMode="External"/><Relationship Id="rId6" Type="http://schemas.openxmlformats.org/officeDocument/2006/relationships/hyperlink" Target="https://linkurio.us/blog/using-neo4j-to-build-a-recommendation-engine-based-on-collaborative-filtering/" TargetMode="External"/><Relationship Id="rId7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hyperlink" Target="https://emojipedia.org/check-mark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hyperlink" Target="https://emojipedia.org/cross-mark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42.png"/><Relationship Id="rId13" Type="http://schemas.openxmlformats.org/officeDocument/2006/relationships/hyperlink" Target="https://twitter.com/IndroSpinelli" TargetMode="External"/><Relationship Id="rId12" Type="http://schemas.openxmlformats.org/officeDocument/2006/relationships/hyperlink" Target="https://spindro.github.io/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Relationship Id="rId4" Type="http://schemas.openxmlformats.org/officeDocument/2006/relationships/hyperlink" Target="https://www.sscardapane.it/" TargetMode="External"/><Relationship Id="rId9" Type="http://schemas.openxmlformats.org/officeDocument/2006/relationships/hyperlink" Target="https://www.youtube.com/channel/UCEcWriMWPpO_RIbpkJvHc8w" TargetMode="External"/><Relationship Id="rId5" Type="http://schemas.openxmlformats.org/officeDocument/2006/relationships/hyperlink" Target="https://twitter.com/s_scardapane" TargetMode="External"/><Relationship Id="rId6" Type="http://schemas.openxmlformats.org/officeDocument/2006/relationships/image" Target="../media/image57.png"/><Relationship Id="rId7" Type="http://schemas.openxmlformats.org/officeDocument/2006/relationships/image" Target="../media/image60.png"/><Relationship Id="rId8" Type="http://schemas.openxmlformats.org/officeDocument/2006/relationships/hyperlink" Target="https://iaml.i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snap.stanford.edu/deepnetbio-ismb/ipynb/Graph+Convolutional+Prediction+of+Protein+Interactions+in+Yeast.htm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ransportgeography.org/?page_id=719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hyperlink" Target="https://journals.plos.org/plosone/article?id=10.1371/journal.pone.014282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-4925" y="4244875"/>
            <a:ext cx="9153900" cy="453600"/>
          </a:xfrm>
          <a:prstGeom prst="rect">
            <a:avLst/>
          </a:prstGeom>
          <a:solidFill>
            <a:srgbClr val="155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441288" y="4244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Enel Third Global Data Meet Up</a:t>
            </a:r>
            <a:r>
              <a:rPr b="1" lang="it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April 22nd 2021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6"/>
          <p:cNvSpPr txBox="1"/>
          <p:nvPr>
            <p:ph type="ctrTitle"/>
          </p:nvPr>
        </p:nvSpPr>
        <p:spPr>
          <a:xfrm>
            <a:off x="311733" y="374050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000000"/>
                </a:solidFill>
                <a:highlight>
                  <a:schemeClr val="accent4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Graph a</a:t>
            </a:r>
            <a:r>
              <a:rPr lang="it" sz="4000">
                <a:solidFill>
                  <a:srgbClr val="000000"/>
                </a:solidFill>
                <a:highlight>
                  <a:schemeClr val="accent4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n</a:t>
            </a:r>
            <a:r>
              <a:rPr lang="it" sz="4000">
                <a:solidFill>
                  <a:srgbClr val="000000"/>
                </a:solidFill>
                <a:highlight>
                  <a:schemeClr val="accent4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 geometric </a:t>
            </a:r>
            <a:endParaRPr sz="4000">
              <a:solidFill>
                <a:srgbClr val="000000"/>
              </a:solidFill>
              <a:highlight>
                <a:schemeClr val="accent4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000000"/>
                </a:solidFill>
                <a:highlight>
                  <a:schemeClr val="accent4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deep learning</a:t>
            </a:r>
            <a:endParaRPr sz="4000">
              <a:solidFill>
                <a:srgbClr val="000000"/>
              </a:solidFill>
              <a:highlight>
                <a:schemeClr val="accent4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20490" l="0" r="0" t="26591"/>
          <a:stretch/>
        </p:blipFill>
        <p:spPr>
          <a:xfrm>
            <a:off x="8239650" y="4800600"/>
            <a:ext cx="825225" cy="2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311725" y="2463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Presenters</a:t>
            </a:r>
            <a:r>
              <a:rPr lang="it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Simone Scardapane, Indro Spinelli</a:t>
            </a:r>
            <a:endParaRPr sz="2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863" y="3396075"/>
            <a:ext cx="3938410" cy="7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5">
            <a:alphaModFix/>
          </a:blip>
          <a:srcRect b="34986" l="0" r="0" t="35013"/>
          <a:stretch/>
        </p:blipFill>
        <p:spPr>
          <a:xfrm>
            <a:off x="1378788" y="3396063"/>
            <a:ext cx="2363100" cy="7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614363" y="342900"/>
            <a:ext cx="791527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/>
          <p:nvPr/>
        </p:nvSpPr>
        <p:spPr>
          <a:xfrm>
            <a:off x="4906750" y="2431850"/>
            <a:ext cx="3379800" cy="1324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4906750" y="824588"/>
            <a:ext cx="3379800" cy="1324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461275" y="3340738"/>
            <a:ext cx="3379800" cy="1324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Graphs are </a:t>
            </a:r>
            <a:r>
              <a:rPr b="1" lang="it"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(represented by?)</a:t>
            </a: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 matrices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13" y="986375"/>
            <a:ext cx="3195825" cy="2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4426275" y="4457000"/>
            <a:ext cx="46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Adjacency Matrix -- from Wolfram MathWorld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425" y="3868688"/>
            <a:ext cx="1603250" cy="3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9550" y="1331275"/>
            <a:ext cx="1734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4013" y="2894137"/>
            <a:ext cx="164526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780284" y="3324863"/>
            <a:ext cx="306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Adjacency matrix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824750" y="4233738"/>
            <a:ext cx="27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vertices in the graph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5278309" y="794000"/>
            <a:ext cx="306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Node features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5278300" y="1731475"/>
            <a:ext cx="27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each node has </a:t>
            </a:r>
            <a:r>
              <a:rPr i="1"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features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5278309" y="2439363"/>
            <a:ext cx="306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Edge </a:t>
            </a:r>
            <a:r>
              <a:rPr b="1" lang="it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5278300" y="3338738"/>
            <a:ext cx="27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each edge has </a:t>
            </a:r>
            <a:r>
              <a:rPr i="1"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features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98600" y="10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Scaling up and batching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 rotWithShape="1">
          <a:blip r:embed="rId4">
            <a:alphaModFix/>
          </a:blip>
          <a:srcRect b="0" l="0" r="43416" t="0"/>
          <a:stretch/>
        </p:blipFill>
        <p:spPr>
          <a:xfrm>
            <a:off x="1858125" y="796400"/>
            <a:ext cx="5001551" cy="33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3429600" y="4529325"/>
            <a:ext cx="5714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tkipf/gcn: Implementation of Graph Convolutional Networks in TensorFlow</a:t>
            </a:r>
            <a:endParaRPr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What can we learn on a graph?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/>
          <p:nvPr/>
        </p:nvSpPr>
        <p:spPr>
          <a:xfrm>
            <a:off x="1669063" y="1789550"/>
            <a:ext cx="399600" cy="399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3624763" y="1511625"/>
            <a:ext cx="399600" cy="399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2824288" y="3180425"/>
            <a:ext cx="399600" cy="399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5169463" y="1711425"/>
            <a:ext cx="399600" cy="399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37"/>
          <p:cNvCxnSpPr>
            <a:stCxn id="305" idx="5"/>
            <a:endCxn id="307" idx="1"/>
          </p:cNvCxnSpPr>
          <p:nvPr/>
        </p:nvCxnSpPr>
        <p:spPr>
          <a:xfrm>
            <a:off x="2010142" y="2130630"/>
            <a:ext cx="872700" cy="110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7"/>
          <p:cNvCxnSpPr>
            <a:stCxn id="305" idx="7"/>
            <a:endCxn id="306" idx="2"/>
          </p:cNvCxnSpPr>
          <p:nvPr/>
        </p:nvCxnSpPr>
        <p:spPr>
          <a:xfrm flipH="1" rot="10800000">
            <a:off x="2010142" y="1711570"/>
            <a:ext cx="1614600" cy="13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7"/>
          <p:cNvCxnSpPr>
            <a:stCxn id="306" idx="4"/>
            <a:endCxn id="307" idx="7"/>
          </p:cNvCxnSpPr>
          <p:nvPr/>
        </p:nvCxnSpPr>
        <p:spPr>
          <a:xfrm flipH="1">
            <a:off x="3165463" y="1911225"/>
            <a:ext cx="659100" cy="132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7"/>
          <p:cNvCxnSpPr>
            <a:stCxn id="306" idx="6"/>
            <a:endCxn id="308" idx="2"/>
          </p:cNvCxnSpPr>
          <p:nvPr/>
        </p:nvCxnSpPr>
        <p:spPr>
          <a:xfrm>
            <a:off x="4024363" y="1711425"/>
            <a:ext cx="1145100" cy="19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37"/>
          <p:cNvSpPr txBox="1"/>
          <p:nvPr/>
        </p:nvSpPr>
        <p:spPr>
          <a:xfrm>
            <a:off x="2409625" y="3648025"/>
            <a:ext cx="217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Node classification</a:t>
            </a:r>
            <a:endParaRPr b="1" sz="400">
              <a:solidFill>
                <a:schemeClr val="accent5"/>
              </a:solidFill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2824288" y="3180425"/>
            <a:ext cx="399600" cy="3996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7"/>
          <p:cNvCxnSpPr/>
          <p:nvPr/>
        </p:nvCxnSpPr>
        <p:spPr>
          <a:xfrm flipH="1" rot="10800000">
            <a:off x="2010142" y="1711570"/>
            <a:ext cx="1614600" cy="136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7"/>
          <p:cNvSpPr txBox="1"/>
          <p:nvPr/>
        </p:nvSpPr>
        <p:spPr>
          <a:xfrm>
            <a:off x="1772725" y="977300"/>
            <a:ext cx="193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Edge classification</a:t>
            </a:r>
            <a:endParaRPr b="1" sz="400">
              <a:solidFill>
                <a:schemeClr val="accent5"/>
              </a:solidFill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5737975" y="858400"/>
            <a:ext cx="492000" cy="3647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6296100" y="1622213"/>
            <a:ext cx="193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Graph </a:t>
            </a: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 sz="400">
              <a:solidFill>
                <a:schemeClr val="accent5"/>
              </a:solidFill>
            </a:endParaRPr>
          </a:p>
        </p:txBody>
      </p:sp>
      <p:cxnSp>
        <p:nvCxnSpPr>
          <p:cNvPr id="319" name="Google Shape;319;p37"/>
          <p:cNvCxnSpPr>
            <a:stCxn id="314" idx="6"/>
            <a:endCxn id="308" idx="3"/>
          </p:cNvCxnSpPr>
          <p:nvPr/>
        </p:nvCxnSpPr>
        <p:spPr>
          <a:xfrm flipH="1" rot="10800000">
            <a:off x="3223888" y="2052425"/>
            <a:ext cx="2004000" cy="132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0" name="Google Shape;320;p37"/>
          <p:cNvSpPr txBox="1"/>
          <p:nvPr/>
        </p:nvSpPr>
        <p:spPr>
          <a:xfrm>
            <a:off x="3471000" y="2733000"/>
            <a:ext cx="217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Edge completion</a:t>
            </a:r>
            <a:endParaRPr b="1" sz="400">
              <a:solidFill>
                <a:schemeClr val="accent5"/>
              </a:solidFill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6296100" y="2269438"/>
            <a:ext cx="193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Graph generation</a:t>
            </a:r>
            <a:endParaRPr b="1" sz="400">
              <a:solidFill>
                <a:schemeClr val="accent5"/>
              </a:solidFill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7434244" y="3747238"/>
            <a:ext cx="266700" cy="269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6829850" y="3747238"/>
            <a:ext cx="266700" cy="269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37"/>
          <p:cNvCxnSpPr>
            <a:stCxn id="322" idx="2"/>
            <a:endCxn id="323" idx="6"/>
          </p:cNvCxnSpPr>
          <p:nvPr/>
        </p:nvCxnSpPr>
        <p:spPr>
          <a:xfrm rot="10800000">
            <a:off x="7096444" y="3882088"/>
            <a:ext cx="3378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7"/>
          <p:cNvSpPr txBox="1"/>
          <p:nvPr/>
        </p:nvSpPr>
        <p:spPr>
          <a:xfrm>
            <a:off x="6229950" y="3008338"/>
            <a:ext cx="207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Graph summarization</a:t>
            </a:r>
            <a:endParaRPr b="1" sz="4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74" y="1566413"/>
            <a:ext cx="4520550" cy="8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How can we learn on a graph?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38"/>
          <p:cNvPicPr preferRelativeResize="0"/>
          <p:nvPr/>
        </p:nvPicPr>
        <p:blipFill rotWithShape="1">
          <a:blip r:embed="rId4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/>
          <p:nvPr/>
        </p:nvSpPr>
        <p:spPr>
          <a:xfrm>
            <a:off x="2305199" y="1761304"/>
            <a:ext cx="303900" cy="305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8"/>
          <p:cNvSpPr/>
          <p:nvPr/>
        </p:nvSpPr>
        <p:spPr>
          <a:xfrm>
            <a:off x="3198159" y="1556500"/>
            <a:ext cx="303900" cy="305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/>
          <p:nvPr/>
        </p:nvSpPr>
        <p:spPr>
          <a:xfrm>
            <a:off x="2921292" y="2293783"/>
            <a:ext cx="303900" cy="305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3687267" y="2131817"/>
            <a:ext cx="303900" cy="305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38"/>
          <p:cNvCxnSpPr>
            <a:stCxn id="333" idx="5"/>
            <a:endCxn id="335" idx="1"/>
          </p:cNvCxnSpPr>
          <p:nvPr/>
        </p:nvCxnSpPr>
        <p:spPr>
          <a:xfrm>
            <a:off x="2564593" y="2021980"/>
            <a:ext cx="401100" cy="31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8"/>
          <p:cNvCxnSpPr>
            <a:stCxn id="333" idx="7"/>
            <a:endCxn id="334" idx="2"/>
          </p:cNvCxnSpPr>
          <p:nvPr/>
        </p:nvCxnSpPr>
        <p:spPr>
          <a:xfrm flipH="1" rot="10800000">
            <a:off x="2564593" y="1709129"/>
            <a:ext cx="633600" cy="9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8"/>
          <p:cNvCxnSpPr>
            <a:stCxn id="334" idx="4"/>
            <a:endCxn id="335" idx="7"/>
          </p:cNvCxnSpPr>
          <p:nvPr/>
        </p:nvCxnSpPr>
        <p:spPr>
          <a:xfrm flipH="1">
            <a:off x="3180609" y="1861900"/>
            <a:ext cx="169500" cy="47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8"/>
          <p:cNvCxnSpPr>
            <a:stCxn id="334" idx="5"/>
            <a:endCxn id="336" idx="1"/>
          </p:cNvCxnSpPr>
          <p:nvPr/>
        </p:nvCxnSpPr>
        <p:spPr>
          <a:xfrm>
            <a:off x="3457553" y="1817175"/>
            <a:ext cx="274200" cy="359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38"/>
          <p:cNvSpPr/>
          <p:nvPr/>
        </p:nvSpPr>
        <p:spPr>
          <a:xfrm>
            <a:off x="6046624" y="1680329"/>
            <a:ext cx="303900" cy="305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6939584" y="1475525"/>
            <a:ext cx="303900" cy="305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6662717" y="2212808"/>
            <a:ext cx="303900" cy="305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7428692" y="2050842"/>
            <a:ext cx="303900" cy="305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" name="Google Shape;345;p38"/>
          <p:cNvCxnSpPr>
            <a:stCxn id="341" idx="5"/>
            <a:endCxn id="343" idx="1"/>
          </p:cNvCxnSpPr>
          <p:nvPr/>
        </p:nvCxnSpPr>
        <p:spPr>
          <a:xfrm>
            <a:off x="6306018" y="1941005"/>
            <a:ext cx="401100" cy="31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8"/>
          <p:cNvCxnSpPr>
            <a:stCxn id="341" idx="7"/>
            <a:endCxn id="342" idx="2"/>
          </p:cNvCxnSpPr>
          <p:nvPr/>
        </p:nvCxnSpPr>
        <p:spPr>
          <a:xfrm flipH="1" rot="10800000">
            <a:off x="6306018" y="1628154"/>
            <a:ext cx="633600" cy="9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8"/>
          <p:cNvCxnSpPr>
            <a:stCxn id="342" idx="4"/>
            <a:endCxn id="343" idx="7"/>
          </p:cNvCxnSpPr>
          <p:nvPr/>
        </p:nvCxnSpPr>
        <p:spPr>
          <a:xfrm flipH="1">
            <a:off x="6922034" y="1780925"/>
            <a:ext cx="169500" cy="476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8"/>
          <p:cNvCxnSpPr>
            <a:stCxn id="342" idx="5"/>
            <a:endCxn id="344" idx="1"/>
          </p:cNvCxnSpPr>
          <p:nvPr/>
        </p:nvCxnSpPr>
        <p:spPr>
          <a:xfrm>
            <a:off x="7198978" y="1736200"/>
            <a:ext cx="274200" cy="359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8"/>
          <p:cNvSpPr txBox="1"/>
          <p:nvPr/>
        </p:nvSpPr>
        <p:spPr>
          <a:xfrm>
            <a:off x="857500" y="3262563"/>
            <a:ext cx="698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We want to do deep learning, hence </a:t>
            </a:r>
            <a:r>
              <a:rPr i="1" lang="it" sz="210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 should be </a:t>
            </a:r>
            <a:r>
              <a:rPr b="1" lang="it" sz="2100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differentiable</a:t>
            </a: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it" sz="2100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composable</a:t>
            </a: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it" sz="2100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5C9E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/>
        </p:nvSpPr>
        <p:spPr>
          <a:xfrm>
            <a:off x="687175" y="2130225"/>
            <a:ext cx="7841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Graph and learning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Defining a </a:t>
            </a:r>
            <a:r>
              <a:rPr b="1" lang="it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graph layer</a:t>
            </a:r>
            <a:endParaRPr b="1" sz="3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type="title"/>
          </p:nvPr>
        </p:nvSpPr>
        <p:spPr>
          <a:xfrm>
            <a:off x="98613" y="6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Deep learning is about leveraging structure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40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363" y="1037650"/>
            <a:ext cx="7077075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/>
        </p:nvSpPr>
        <p:spPr>
          <a:xfrm>
            <a:off x="5485375" y="4411125"/>
            <a:ext cx="3582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Generate cross-stitch patterns from any image.</a:t>
            </a:r>
            <a:endParaRPr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25" y="1176049"/>
            <a:ext cx="7908854" cy="17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Image convolutions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41"/>
          <p:cNvPicPr preferRelativeResize="0"/>
          <p:nvPr/>
        </p:nvPicPr>
        <p:blipFill rotWithShape="1">
          <a:blip r:embed="rId4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1"/>
          <p:cNvSpPr/>
          <p:nvPr/>
        </p:nvSpPr>
        <p:spPr>
          <a:xfrm>
            <a:off x="1303184" y="1146472"/>
            <a:ext cx="189000" cy="189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1"/>
          <p:cNvSpPr/>
          <p:nvPr/>
        </p:nvSpPr>
        <p:spPr>
          <a:xfrm>
            <a:off x="1582620" y="1146472"/>
            <a:ext cx="189000" cy="189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1862057" y="1146472"/>
            <a:ext cx="189000" cy="189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2141493" y="1146472"/>
            <a:ext cx="189000" cy="189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41"/>
          <p:cNvCxnSpPr>
            <a:stCxn id="371" idx="1"/>
          </p:cNvCxnSpPr>
          <p:nvPr/>
        </p:nvCxnSpPr>
        <p:spPr>
          <a:xfrm>
            <a:off x="1582620" y="124097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41"/>
          <p:cNvCxnSpPr>
            <a:stCxn id="373" idx="1"/>
            <a:endCxn id="372" idx="3"/>
          </p:cNvCxnSpPr>
          <p:nvPr/>
        </p:nvCxnSpPr>
        <p:spPr>
          <a:xfrm rot="10800000">
            <a:off x="2051193" y="1240972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1"/>
          <p:cNvCxnSpPr>
            <a:stCxn id="372" idx="1"/>
            <a:endCxn id="371" idx="3"/>
          </p:cNvCxnSpPr>
          <p:nvPr/>
        </p:nvCxnSpPr>
        <p:spPr>
          <a:xfrm rot="10800000">
            <a:off x="1771757" y="1240972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41"/>
          <p:cNvCxnSpPr>
            <a:stCxn id="371" idx="1"/>
            <a:endCxn id="370" idx="3"/>
          </p:cNvCxnSpPr>
          <p:nvPr/>
        </p:nvCxnSpPr>
        <p:spPr>
          <a:xfrm rot="10800000">
            <a:off x="1492320" y="1240972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41"/>
          <p:cNvSpPr/>
          <p:nvPr/>
        </p:nvSpPr>
        <p:spPr>
          <a:xfrm>
            <a:off x="1303164" y="1437200"/>
            <a:ext cx="189000" cy="189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1582601" y="1437200"/>
            <a:ext cx="189000" cy="1890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1862037" y="1437200"/>
            <a:ext cx="189000" cy="1890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2141474" y="1437200"/>
            <a:ext cx="189000" cy="1890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1"/>
          <p:cNvCxnSpPr>
            <a:stCxn id="379" idx="1"/>
          </p:cNvCxnSpPr>
          <p:nvPr/>
        </p:nvCxnSpPr>
        <p:spPr>
          <a:xfrm>
            <a:off x="1582601" y="1531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41"/>
          <p:cNvCxnSpPr>
            <a:stCxn id="381" idx="1"/>
            <a:endCxn id="380" idx="3"/>
          </p:cNvCxnSpPr>
          <p:nvPr/>
        </p:nvCxnSpPr>
        <p:spPr>
          <a:xfrm rot="10800000">
            <a:off x="2051174" y="1531700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41"/>
          <p:cNvCxnSpPr>
            <a:stCxn id="380" idx="1"/>
            <a:endCxn id="379" idx="3"/>
          </p:cNvCxnSpPr>
          <p:nvPr/>
        </p:nvCxnSpPr>
        <p:spPr>
          <a:xfrm rot="10800000">
            <a:off x="1771737" y="1531700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41"/>
          <p:cNvCxnSpPr>
            <a:stCxn id="379" idx="1"/>
            <a:endCxn id="378" idx="3"/>
          </p:cNvCxnSpPr>
          <p:nvPr/>
        </p:nvCxnSpPr>
        <p:spPr>
          <a:xfrm rot="10800000">
            <a:off x="1492301" y="1531700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41"/>
          <p:cNvSpPr/>
          <p:nvPr/>
        </p:nvSpPr>
        <p:spPr>
          <a:xfrm>
            <a:off x="1303154" y="1727929"/>
            <a:ext cx="189000" cy="189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1582591" y="1727929"/>
            <a:ext cx="189000" cy="1890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1862027" y="1727929"/>
            <a:ext cx="189000" cy="189000"/>
          </a:xfrm>
          <a:prstGeom prst="rect">
            <a:avLst/>
          </a:prstGeom>
          <a:solidFill>
            <a:srgbClr val="DD7E6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2141464" y="1727929"/>
            <a:ext cx="189000" cy="1890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1"/>
          <p:cNvCxnSpPr>
            <a:stCxn id="387" idx="1"/>
          </p:cNvCxnSpPr>
          <p:nvPr/>
        </p:nvCxnSpPr>
        <p:spPr>
          <a:xfrm>
            <a:off x="1582591" y="182242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1"/>
          <p:cNvCxnSpPr>
            <a:stCxn id="389" idx="1"/>
            <a:endCxn id="388" idx="3"/>
          </p:cNvCxnSpPr>
          <p:nvPr/>
        </p:nvCxnSpPr>
        <p:spPr>
          <a:xfrm rot="10800000">
            <a:off x="2051164" y="1822429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1"/>
          <p:cNvCxnSpPr>
            <a:stCxn id="388" idx="1"/>
            <a:endCxn id="387" idx="3"/>
          </p:cNvCxnSpPr>
          <p:nvPr/>
        </p:nvCxnSpPr>
        <p:spPr>
          <a:xfrm rot="10800000">
            <a:off x="1771727" y="1822429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1"/>
          <p:cNvCxnSpPr>
            <a:stCxn id="387" idx="1"/>
            <a:endCxn id="386" idx="3"/>
          </p:cNvCxnSpPr>
          <p:nvPr/>
        </p:nvCxnSpPr>
        <p:spPr>
          <a:xfrm rot="10800000">
            <a:off x="1492291" y="1822429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41"/>
          <p:cNvSpPr/>
          <p:nvPr/>
        </p:nvSpPr>
        <p:spPr>
          <a:xfrm>
            <a:off x="1303135" y="2018657"/>
            <a:ext cx="189000" cy="189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>
            <a:off x="1582571" y="2018657"/>
            <a:ext cx="189000" cy="1890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1862008" y="2018657"/>
            <a:ext cx="189000" cy="1890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/>
          <p:nvPr/>
        </p:nvSpPr>
        <p:spPr>
          <a:xfrm>
            <a:off x="2141444" y="2018657"/>
            <a:ext cx="189000" cy="1890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41"/>
          <p:cNvCxnSpPr>
            <a:stCxn id="395" idx="1"/>
          </p:cNvCxnSpPr>
          <p:nvPr/>
        </p:nvCxnSpPr>
        <p:spPr>
          <a:xfrm>
            <a:off x="1582571" y="2113157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1"/>
          <p:cNvCxnSpPr>
            <a:stCxn id="397" idx="1"/>
            <a:endCxn id="396" idx="3"/>
          </p:cNvCxnSpPr>
          <p:nvPr/>
        </p:nvCxnSpPr>
        <p:spPr>
          <a:xfrm rot="10800000">
            <a:off x="2051144" y="2113157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1"/>
          <p:cNvCxnSpPr>
            <a:stCxn id="396" idx="1"/>
            <a:endCxn id="395" idx="3"/>
          </p:cNvCxnSpPr>
          <p:nvPr/>
        </p:nvCxnSpPr>
        <p:spPr>
          <a:xfrm rot="10800000">
            <a:off x="1771708" y="2113157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1"/>
          <p:cNvCxnSpPr>
            <a:stCxn id="395" idx="1"/>
            <a:endCxn id="394" idx="3"/>
          </p:cNvCxnSpPr>
          <p:nvPr/>
        </p:nvCxnSpPr>
        <p:spPr>
          <a:xfrm rot="10800000">
            <a:off x="1492271" y="2113157"/>
            <a:ext cx="9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1"/>
          <p:cNvCxnSpPr>
            <a:stCxn id="378" idx="0"/>
            <a:endCxn id="370" idx="2"/>
          </p:cNvCxnSpPr>
          <p:nvPr/>
        </p:nvCxnSpPr>
        <p:spPr>
          <a:xfrm rot="10800000">
            <a:off x="1397664" y="1335500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41"/>
          <p:cNvCxnSpPr>
            <a:stCxn id="379" idx="0"/>
            <a:endCxn id="371" idx="2"/>
          </p:cNvCxnSpPr>
          <p:nvPr/>
        </p:nvCxnSpPr>
        <p:spPr>
          <a:xfrm rot="10800000">
            <a:off x="1677101" y="1335500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1"/>
          <p:cNvCxnSpPr>
            <a:stCxn id="380" idx="0"/>
            <a:endCxn id="372" idx="2"/>
          </p:cNvCxnSpPr>
          <p:nvPr/>
        </p:nvCxnSpPr>
        <p:spPr>
          <a:xfrm rot="10800000">
            <a:off x="1956537" y="1335500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1"/>
          <p:cNvCxnSpPr>
            <a:stCxn id="381" idx="0"/>
            <a:endCxn id="373" idx="2"/>
          </p:cNvCxnSpPr>
          <p:nvPr/>
        </p:nvCxnSpPr>
        <p:spPr>
          <a:xfrm rot="10800000">
            <a:off x="2235974" y="1335500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1"/>
          <p:cNvCxnSpPr>
            <a:stCxn id="386" idx="0"/>
            <a:endCxn id="378" idx="2"/>
          </p:cNvCxnSpPr>
          <p:nvPr/>
        </p:nvCxnSpPr>
        <p:spPr>
          <a:xfrm rot="10800000">
            <a:off x="1397654" y="1626229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41"/>
          <p:cNvCxnSpPr>
            <a:stCxn id="394" idx="0"/>
            <a:endCxn id="386" idx="2"/>
          </p:cNvCxnSpPr>
          <p:nvPr/>
        </p:nvCxnSpPr>
        <p:spPr>
          <a:xfrm rot="10800000">
            <a:off x="1397635" y="1916957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1"/>
          <p:cNvCxnSpPr>
            <a:stCxn id="379" idx="2"/>
            <a:endCxn id="387" idx="0"/>
          </p:cNvCxnSpPr>
          <p:nvPr/>
        </p:nvCxnSpPr>
        <p:spPr>
          <a:xfrm>
            <a:off x="1677101" y="1626200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1"/>
          <p:cNvCxnSpPr>
            <a:stCxn id="388" idx="0"/>
            <a:endCxn id="380" idx="2"/>
          </p:cNvCxnSpPr>
          <p:nvPr/>
        </p:nvCxnSpPr>
        <p:spPr>
          <a:xfrm rot="10800000">
            <a:off x="1956527" y="1626229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1"/>
          <p:cNvCxnSpPr>
            <a:stCxn id="389" idx="0"/>
            <a:endCxn id="381" idx="2"/>
          </p:cNvCxnSpPr>
          <p:nvPr/>
        </p:nvCxnSpPr>
        <p:spPr>
          <a:xfrm rot="10800000">
            <a:off x="2235964" y="1626229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1"/>
          <p:cNvCxnSpPr>
            <a:stCxn id="395" idx="0"/>
            <a:endCxn id="387" idx="2"/>
          </p:cNvCxnSpPr>
          <p:nvPr/>
        </p:nvCxnSpPr>
        <p:spPr>
          <a:xfrm rot="10800000">
            <a:off x="1677071" y="1916957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1"/>
          <p:cNvCxnSpPr>
            <a:stCxn id="396" idx="0"/>
            <a:endCxn id="388" idx="2"/>
          </p:cNvCxnSpPr>
          <p:nvPr/>
        </p:nvCxnSpPr>
        <p:spPr>
          <a:xfrm rot="10800000">
            <a:off x="1956508" y="1916957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1"/>
          <p:cNvCxnSpPr>
            <a:stCxn id="397" idx="0"/>
            <a:endCxn id="389" idx="2"/>
          </p:cNvCxnSpPr>
          <p:nvPr/>
        </p:nvCxnSpPr>
        <p:spPr>
          <a:xfrm rot="10800000">
            <a:off x="2235944" y="1916957"/>
            <a:ext cx="0" cy="10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41"/>
          <p:cNvSpPr/>
          <p:nvPr/>
        </p:nvSpPr>
        <p:spPr>
          <a:xfrm>
            <a:off x="4664426" y="1448326"/>
            <a:ext cx="457500" cy="457500"/>
          </a:xfrm>
          <a:prstGeom prst="rect">
            <a:avLst/>
          </a:prstGeom>
          <a:solidFill>
            <a:srgbClr val="DD7E6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7906074" y="1448199"/>
            <a:ext cx="457500" cy="4575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6672767" y="2383625"/>
            <a:ext cx="115500" cy="1155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6843701" y="2383625"/>
            <a:ext cx="115500" cy="1155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/>
          <p:nvPr/>
        </p:nvSpPr>
        <p:spPr>
          <a:xfrm>
            <a:off x="7014635" y="2383625"/>
            <a:ext cx="115500" cy="1155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41"/>
          <p:cNvCxnSpPr>
            <a:stCxn id="418" idx="1"/>
            <a:endCxn id="417" idx="3"/>
          </p:cNvCxnSpPr>
          <p:nvPr/>
        </p:nvCxnSpPr>
        <p:spPr>
          <a:xfrm rot="10800000">
            <a:off x="6959135" y="2441375"/>
            <a:ext cx="55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1"/>
          <p:cNvCxnSpPr>
            <a:stCxn id="417" idx="1"/>
            <a:endCxn id="416" idx="3"/>
          </p:cNvCxnSpPr>
          <p:nvPr/>
        </p:nvCxnSpPr>
        <p:spPr>
          <a:xfrm rot="10800000">
            <a:off x="6788201" y="2441375"/>
            <a:ext cx="55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1"/>
          <p:cNvSpPr/>
          <p:nvPr/>
        </p:nvSpPr>
        <p:spPr>
          <a:xfrm>
            <a:off x="6672761" y="2561466"/>
            <a:ext cx="115500" cy="1155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7014629" y="2561466"/>
            <a:ext cx="115500" cy="1155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6672749" y="2739307"/>
            <a:ext cx="115500" cy="1155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/>
          <p:nvPr/>
        </p:nvSpPr>
        <p:spPr>
          <a:xfrm>
            <a:off x="6843683" y="2739307"/>
            <a:ext cx="115500" cy="1155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1"/>
          <p:cNvSpPr/>
          <p:nvPr/>
        </p:nvSpPr>
        <p:spPr>
          <a:xfrm>
            <a:off x="7014617" y="2739307"/>
            <a:ext cx="115500" cy="1155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Google Shape;426;p41"/>
          <p:cNvCxnSpPr>
            <a:stCxn id="425" idx="1"/>
            <a:endCxn id="424" idx="3"/>
          </p:cNvCxnSpPr>
          <p:nvPr/>
        </p:nvCxnSpPr>
        <p:spPr>
          <a:xfrm rot="10800000">
            <a:off x="6959117" y="2797057"/>
            <a:ext cx="55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41"/>
          <p:cNvCxnSpPr>
            <a:stCxn id="424" idx="1"/>
            <a:endCxn id="423" idx="3"/>
          </p:cNvCxnSpPr>
          <p:nvPr/>
        </p:nvCxnSpPr>
        <p:spPr>
          <a:xfrm rot="10800000">
            <a:off x="6788183" y="2797057"/>
            <a:ext cx="55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1"/>
          <p:cNvCxnSpPr>
            <a:stCxn id="416" idx="2"/>
            <a:endCxn id="421" idx="0"/>
          </p:cNvCxnSpPr>
          <p:nvPr/>
        </p:nvCxnSpPr>
        <p:spPr>
          <a:xfrm>
            <a:off x="6730517" y="2499125"/>
            <a:ext cx="0" cy="6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1"/>
          <p:cNvCxnSpPr>
            <a:stCxn id="422" idx="0"/>
            <a:endCxn id="418" idx="2"/>
          </p:cNvCxnSpPr>
          <p:nvPr/>
        </p:nvCxnSpPr>
        <p:spPr>
          <a:xfrm rot="10800000">
            <a:off x="7072379" y="2499066"/>
            <a:ext cx="0" cy="6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1"/>
          <p:cNvCxnSpPr>
            <a:stCxn id="423" idx="0"/>
            <a:endCxn id="421" idx="2"/>
          </p:cNvCxnSpPr>
          <p:nvPr/>
        </p:nvCxnSpPr>
        <p:spPr>
          <a:xfrm rot="10800000">
            <a:off x="6730499" y="2676907"/>
            <a:ext cx="0" cy="6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41"/>
          <p:cNvCxnSpPr>
            <a:stCxn id="425" idx="0"/>
            <a:endCxn id="422" idx="2"/>
          </p:cNvCxnSpPr>
          <p:nvPr/>
        </p:nvCxnSpPr>
        <p:spPr>
          <a:xfrm rot="10800000">
            <a:off x="7072367" y="2676907"/>
            <a:ext cx="0" cy="6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41"/>
          <p:cNvSpPr txBox="1"/>
          <p:nvPr/>
        </p:nvSpPr>
        <p:spPr>
          <a:xfrm>
            <a:off x="1956450" y="3090538"/>
            <a:ext cx="193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Montserrat"/>
                <a:ea typeface="Montserrat"/>
                <a:cs typeface="Montserrat"/>
                <a:sym typeface="Montserrat"/>
              </a:rPr>
              <a:t>Local pixel operation</a:t>
            </a:r>
            <a:endParaRPr b="1" sz="400"/>
          </a:p>
        </p:txBody>
      </p:sp>
      <p:cxnSp>
        <p:nvCxnSpPr>
          <p:cNvPr id="433" name="Google Shape;433;p41"/>
          <p:cNvCxnSpPr>
            <a:stCxn id="432" idx="0"/>
          </p:cNvCxnSpPr>
          <p:nvPr/>
        </p:nvCxnSpPr>
        <p:spPr>
          <a:xfrm flipH="1" rot="10800000">
            <a:off x="2925750" y="2057938"/>
            <a:ext cx="1440600" cy="103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41"/>
          <p:cNvSpPr txBox="1"/>
          <p:nvPr/>
        </p:nvSpPr>
        <p:spPr>
          <a:xfrm>
            <a:off x="6538125" y="3620150"/>
            <a:ext cx="224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Montserrat"/>
                <a:ea typeface="Montserrat"/>
                <a:cs typeface="Montserrat"/>
                <a:sym typeface="Montserrat"/>
              </a:rPr>
              <a:t>Neighbour </a:t>
            </a:r>
            <a:r>
              <a:rPr b="1" lang="it" sz="1800">
                <a:latin typeface="Montserrat"/>
                <a:ea typeface="Montserrat"/>
                <a:cs typeface="Montserrat"/>
                <a:sym typeface="Montserrat"/>
              </a:rPr>
              <a:t>pixel operation</a:t>
            </a:r>
            <a:endParaRPr b="1" sz="400"/>
          </a:p>
        </p:txBody>
      </p:sp>
      <p:cxnSp>
        <p:nvCxnSpPr>
          <p:cNvPr id="435" name="Google Shape;435;p41"/>
          <p:cNvCxnSpPr>
            <a:stCxn id="434" idx="0"/>
          </p:cNvCxnSpPr>
          <p:nvPr/>
        </p:nvCxnSpPr>
        <p:spPr>
          <a:xfrm flipH="1" rot="10800000">
            <a:off x="7660275" y="2183750"/>
            <a:ext cx="180900" cy="1436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41"/>
          <p:cNvSpPr txBox="1"/>
          <p:nvPr/>
        </p:nvSpPr>
        <p:spPr>
          <a:xfrm>
            <a:off x="3771025" y="3897350"/>
            <a:ext cx="22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Montserrat"/>
                <a:ea typeface="Montserrat"/>
                <a:cs typeface="Montserrat"/>
                <a:sym typeface="Montserrat"/>
              </a:rPr>
              <a:t>Aggregation</a:t>
            </a:r>
            <a:endParaRPr b="1" sz="400"/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flipH="1" rot="10800000">
            <a:off x="4893175" y="2252150"/>
            <a:ext cx="776400" cy="164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>
            <p:ph type="title"/>
          </p:nvPr>
        </p:nvSpPr>
        <p:spPr>
          <a:xfrm>
            <a:off x="152400" y="14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Convolutional neural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57275"/>
            <a:ext cx="8839199" cy="202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2"/>
          <p:cNvSpPr txBox="1"/>
          <p:nvPr/>
        </p:nvSpPr>
        <p:spPr>
          <a:xfrm>
            <a:off x="4793875" y="4425525"/>
            <a:ext cx="4273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Convolutional Neural Network Tutorial: From Basic to Advanced</a:t>
            </a:r>
            <a:endParaRPr sz="1000"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Images vs. graphs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1" name="Google Shape;451;p43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 txBox="1"/>
          <p:nvPr/>
        </p:nvSpPr>
        <p:spPr>
          <a:xfrm>
            <a:off x="937500" y="1102288"/>
            <a:ext cx="6983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How much of the structure of an image do we find in graphs?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b="1" lang="it" sz="2100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Locality</a:t>
            </a: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neighbourhood</a:t>
            </a: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).</a:t>
            </a:r>
            <a:br>
              <a:rPr lang="it" sz="2100">
                <a:latin typeface="Montserrat"/>
                <a:ea typeface="Montserrat"/>
                <a:cs typeface="Montserrat"/>
                <a:sym typeface="Montserrat"/>
              </a:rPr>
            </a:b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Fixed number of neighbours.</a:t>
            </a:r>
            <a:br>
              <a:rPr lang="it" sz="2100">
                <a:latin typeface="Montserrat"/>
                <a:ea typeface="Montserrat"/>
                <a:cs typeface="Montserrat"/>
                <a:sym typeface="Montserrat"/>
              </a:rPr>
            </a:b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it" sz="2100">
                <a:latin typeface="Montserrat"/>
                <a:ea typeface="Montserrat"/>
                <a:cs typeface="Montserrat"/>
                <a:sym typeface="Montserrat"/>
              </a:rPr>
              <a:t>Neighbours have a definite ordering.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43"/>
          <p:cNvSpPr txBox="1"/>
          <p:nvPr/>
        </p:nvSpPr>
        <p:spPr>
          <a:xfrm>
            <a:off x="937500" y="2079150"/>
            <a:ext cx="66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it" sz="2000">
                <a:solidFill>
                  <a:srgbClr val="2458A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✔️</a:t>
            </a:r>
            <a:endParaRPr sz="2000">
              <a:solidFill>
                <a:srgbClr val="2458A1"/>
              </a:solidFill>
            </a:endParaRPr>
          </a:p>
        </p:txBody>
      </p:sp>
      <p:sp>
        <p:nvSpPr>
          <p:cNvPr id="454" name="Google Shape;454;p43"/>
          <p:cNvSpPr txBox="1"/>
          <p:nvPr/>
        </p:nvSpPr>
        <p:spPr>
          <a:xfrm>
            <a:off x="937500" y="2729675"/>
            <a:ext cx="5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it" sz="2000">
                <a:solidFill>
                  <a:srgbClr val="2458A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❌</a:t>
            </a:r>
            <a:endParaRPr sz="2000">
              <a:solidFill>
                <a:srgbClr val="2458A1"/>
              </a:solidFill>
            </a:endParaRPr>
          </a:p>
        </p:txBody>
      </p:sp>
      <p:sp>
        <p:nvSpPr>
          <p:cNvPr id="455" name="Google Shape;455;p43"/>
          <p:cNvSpPr txBox="1"/>
          <p:nvPr/>
        </p:nvSpPr>
        <p:spPr>
          <a:xfrm>
            <a:off x="937500" y="3380200"/>
            <a:ext cx="5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it" sz="2000">
                <a:solidFill>
                  <a:srgbClr val="2458A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❌</a:t>
            </a:r>
            <a:endParaRPr sz="2000">
              <a:solidFill>
                <a:srgbClr val="2458A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5" y="1056587"/>
            <a:ext cx="8520601" cy="177451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Graph </a:t>
            </a: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convolutions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p44"/>
          <p:cNvPicPr preferRelativeResize="0"/>
          <p:nvPr/>
        </p:nvPicPr>
        <p:blipFill rotWithShape="1">
          <a:blip r:embed="rId4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/>
          <p:nvPr/>
        </p:nvSpPr>
        <p:spPr>
          <a:xfrm>
            <a:off x="1859025" y="3101988"/>
            <a:ext cx="193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Montserrat"/>
                <a:ea typeface="Montserrat"/>
                <a:cs typeface="Montserrat"/>
                <a:sym typeface="Montserrat"/>
              </a:rPr>
              <a:t>Local </a:t>
            </a: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vertex </a:t>
            </a:r>
            <a:r>
              <a:rPr b="1" lang="it" sz="1800">
                <a:latin typeface="Montserrat"/>
                <a:ea typeface="Montserrat"/>
                <a:cs typeface="Montserrat"/>
                <a:sym typeface="Montserrat"/>
              </a:rPr>
              <a:t>operation</a:t>
            </a:r>
            <a:endParaRPr b="1" sz="400"/>
          </a:p>
        </p:txBody>
      </p:sp>
      <p:cxnSp>
        <p:nvCxnSpPr>
          <p:cNvPr id="464" name="Google Shape;464;p44"/>
          <p:cNvCxnSpPr>
            <a:stCxn id="463" idx="0"/>
          </p:cNvCxnSpPr>
          <p:nvPr/>
        </p:nvCxnSpPr>
        <p:spPr>
          <a:xfrm flipH="1" rot="10800000">
            <a:off x="2828325" y="2069388"/>
            <a:ext cx="1440600" cy="103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Google Shape;465;p44"/>
          <p:cNvSpPr txBox="1"/>
          <p:nvPr/>
        </p:nvSpPr>
        <p:spPr>
          <a:xfrm>
            <a:off x="6440700" y="3631600"/>
            <a:ext cx="2359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Montserrat"/>
                <a:ea typeface="Montserrat"/>
                <a:cs typeface="Montserrat"/>
                <a:sym typeface="Montserrat"/>
              </a:rPr>
              <a:t>We use the </a:t>
            </a: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adjacency matrix</a:t>
            </a:r>
            <a:endParaRPr b="1"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(or similar)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6" name="Google Shape;466;p44"/>
          <p:cNvCxnSpPr>
            <a:stCxn id="465" idx="0"/>
          </p:cNvCxnSpPr>
          <p:nvPr/>
        </p:nvCxnSpPr>
        <p:spPr>
          <a:xfrm flipH="1" rot="10800000">
            <a:off x="7620600" y="2172100"/>
            <a:ext cx="408900" cy="145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4"/>
          <p:cNvSpPr/>
          <p:nvPr/>
        </p:nvSpPr>
        <p:spPr>
          <a:xfrm>
            <a:off x="1274359" y="1197785"/>
            <a:ext cx="189000" cy="1890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4"/>
          <p:cNvSpPr/>
          <p:nvPr/>
        </p:nvSpPr>
        <p:spPr>
          <a:xfrm>
            <a:off x="1723934" y="1246885"/>
            <a:ext cx="189000" cy="189000"/>
          </a:xfrm>
          <a:prstGeom prst="ellipse">
            <a:avLst/>
          </a:prstGeom>
          <a:solidFill>
            <a:srgbClr val="E6B8A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4"/>
          <p:cNvSpPr/>
          <p:nvPr/>
        </p:nvSpPr>
        <p:spPr>
          <a:xfrm>
            <a:off x="1274359" y="1708310"/>
            <a:ext cx="189000" cy="1890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4"/>
          <p:cNvSpPr/>
          <p:nvPr/>
        </p:nvSpPr>
        <p:spPr>
          <a:xfrm>
            <a:off x="2005884" y="1654985"/>
            <a:ext cx="189000" cy="1890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"/>
          <p:cNvSpPr/>
          <p:nvPr/>
        </p:nvSpPr>
        <p:spPr>
          <a:xfrm>
            <a:off x="1632484" y="1990260"/>
            <a:ext cx="189000" cy="1890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2173509" y="1315035"/>
            <a:ext cx="189000" cy="1890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3" name="Google Shape;473;p44"/>
          <p:cNvCxnSpPr>
            <a:stCxn id="468" idx="2"/>
            <a:endCxn id="467" idx="6"/>
          </p:cNvCxnSpPr>
          <p:nvPr/>
        </p:nvCxnSpPr>
        <p:spPr>
          <a:xfrm rot="10800000">
            <a:off x="1463234" y="1292185"/>
            <a:ext cx="260700" cy="49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4"/>
          <p:cNvCxnSpPr>
            <a:stCxn id="469" idx="0"/>
            <a:endCxn id="467" idx="4"/>
          </p:cNvCxnSpPr>
          <p:nvPr/>
        </p:nvCxnSpPr>
        <p:spPr>
          <a:xfrm rot="10800000">
            <a:off x="1368859" y="1386710"/>
            <a:ext cx="0" cy="32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44"/>
          <p:cNvCxnSpPr>
            <a:stCxn id="472" idx="2"/>
            <a:endCxn id="468" idx="6"/>
          </p:cNvCxnSpPr>
          <p:nvPr/>
        </p:nvCxnSpPr>
        <p:spPr>
          <a:xfrm rot="10800000">
            <a:off x="1912809" y="1341435"/>
            <a:ext cx="260700" cy="6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44"/>
          <p:cNvCxnSpPr>
            <a:stCxn id="468" idx="5"/>
            <a:endCxn id="470" idx="1"/>
          </p:cNvCxnSpPr>
          <p:nvPr/>
        </p:nvCxnSpPr>
        <p:spPr>
          <a:xfrm>
            <a:off x="1885255" y="1408206"/>
            <a:ext cx="148200" cy="274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44"/>
          <p:cNvCxnSpPr>
            <a:stCxn id="470" idx="3"/>
            <a:endCxn id="471" idx="7"/>
          </p:cNvCxnSpPr>
          <p:nvPr/>
        </p:nvCxnSpPr>
        <p:spPr>
          <a:xfrm flipH="1">
            <a:off x="1793862" y="1816306"/>
            <a:ext cx="239700" cy="20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44"/>
          <p:cNvCxnSpPr>
            <a:stCxn id="471" idx="1"/>
            <a:endCxn id="469" idx="5"/>
          </p:cNvCxnSpPr>
          <p:nvPr/>
        </p:nvCxnSpPr>
        <p:spPr>
          <a:xfrm rot="10800000">
            <a:off x="1435762" y="1869738"/>
            <a:ext cx="224400" cy="14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44"/>
          <p:cNvSpPr/>
          <p:nvPr/>
        </p:nvSpPr>
        <p:spPr>
          <a:xfrm>
            <a:off x="4877077" y="1339002"/>
            <a:ext cx="417000" cy="417000"/>
          </a:xfrm>
          <a:prstGeom prst="ellipse">
            <a:avLst/>
          </a:prstGeom>
          <a:solidFill>
            <a:srgbClr val="E6B8A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8447227" y="1336951"/>
            <a:ext cx="417000" cy="4170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"/>
          <p:cNvSpPr/>
          <p:nvPr/>
        </p:nvSpPr>
        <p:spPr>
          <a:xfrm flipH="1" rot="10800000">
            <a:off x="6860525" y="2485201"/>
            <a:ext cx="122100" cy="1221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7150644" y="2406321"/>
            <a:ext cx="122100" cy="122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7332589" y="2669673"/>
            <a:ext cx="122100" cy="1221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4"/>
          <p:cNvSpPr/>
          <p:nvPr/>
        </p:nvSpPr>
        <p:spPr>
          <a:xfrm>
            <a:off x="7440759" y="2450299"/>
            <a:ext cx="122100" cy="1221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44"/>
          <p:cNvCxnSpPr>
            <a:stCxn id="482" idx="2"/>
            <a:endCxn id="481" idx="6"/>
          </p:cNvCxnSpPr>
          <p:nvPr/>
        </p:nvCxnSpPr>
        <p:spPr>
          <a:xfrm flipH="1">
            <a:off x="6982644" y="2467371"/>
            <a:ext cx="168000" cy="78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4"/>
          <p:cNvCxnSpPr>
            <a:stCxn id="484" idx="2"/>
            <a:endCxn id="482" idx="6"/>
          </p:cNvCxnSpPr>
          <p:nvPr/>
        </p:nvCxnSpPr>
        <p:spPr>
          <a:xfrm rot="10800000">
            <a:off x="7272759" y="2467249"/>
            <a:ext cx="168000" cy="4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4"/>
          <p:cNvCxnSpPr>
            <a:stCxn id="482" idx="5"/>
            <a:endCxn id="483" idx="1"/>
          </p:cNvCxnSpPr>
          <p:nvPr/>
        </p:nvCxnSpPr>
        <p:spPr>
          <a:xfrm>
            <a:off x="7254862" y="2510540"/>
            <a:ext cx="95700" cy="177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44"/>
          <p:cNvSpPr txBox="1"/>
          <p:nvPr/>
        </p:nvSpPr>
        <p:spPr>
          <a:xfrm>
            <a:off x="279775" y="4111800"/>
            <a:ext cx="616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Montserrat"/>
                <a:ea typeface="Montserrat"/>
                <a:cs typeface="Montserrat"/>
                <a:sym typeface="Montserrat"/>
              </a:rPr>
              <a:t>Note: </a:t>
            </a: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the mixing coefficients are no </a:t>
            </a: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more </a:t>
            </a: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learnable! Here, only local operations are trainable.</a:t>
            </a:r>
            <a:endParaRPr sz="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5C9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687175" y="2130225"/>
            <a:ext cx="7841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the importance of </a:t>
            </a:r>
            <a:r>
              <a:rPr b="1" lang="it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graphs</a:t>
            </a: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 b="1" sz="3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/>
          <p:nvPr>
            <p:ph type="title"/>
          </p:nvPr>
        </p:nvSpPr>
        <p:spPr>
          <a:xfrm>
            <a:off x="54450" y="8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Graph convolution visualized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4" name="Google Shape;494;p45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613" y="1557638"/>
            <a:ext cx="7156774" cy="20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5"/>
          <p:cNvSpPr txBox="1"/>
          <p:nvPr/>
        </p:nvSpPr>
        <p:spPr>
          <a:xfrm>
            <a:off x="6075425" y="4421150"/>
            <a:ext cx="3000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https://spindro.github.io/post/gnn/</a:t>
            </a:r>
            <a:endParaRPr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/>
          <p:nvPr>
            <p:ph type="title"/>
          </p:nvPr>
        </p:nvSpPr>
        <p:spPr>
          <a:xfrm>
            <a:off x="77325" y="11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Stacking graph convolutional layers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2" name="Google Shape;502;p46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6"/>
          <p:cNvSpPr txBox="1"/>
          <p:nvPr/>
        </p:nvSpPr>
        <p:spPr>
          <a:xfrm>
            <a:off x="6144000" y="4432825"/>
            <a:ext cx="3000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https://spindro.github.io/post/gnn/</a:t>
            </a:r>
            <a:endParaRPr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4" name="Google Shape;5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600" y="1109363"/>
            <a:ext cx="7578777" cy="21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6"/>
          <p:cNvSpPr txBox="1"/>
          <p:nvPr/>
        </p:nvSpPr>
        <p:spPr>
          <a:xfrm>
            <a:off x="695575" y="3704925"/>
            <a:ext cx="6841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Performing multiple updates increases the “</a:t>
            </a:r>
            <a:r>
              <a:rPr lang="it" sz="2400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receptive field</a:t>
            </a: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of each node.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"/>
          <p:cNvSpPr txBox="1"/>
          <p:nvPr>
            <p:ph type="title"/>
          </p:nvPr>
        </p:nvSpPr>
        <p:spPr>
          <a:xfrm>
            <a:off x="88750" y="11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Visualizing a graph convolutional network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47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/>
        </p:nvSpPr>
        <p:spPr>
          <a:xfrm>
            <a:off x="822550" y="4165950"/>
            <a:ext cx="7053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Kipf, T.N. and Welling, M., 2016. </a:t>
            </a:r>
            <a:r>
              <a:rPr b="1" lang="it" sz="1200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</a:rPr>
              <a:t>Semi-supervised classification with graph convolutional networks</a:t>
            </a: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. arXiv preprint arXiv:1609.02907.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900" y="991388"/>
            <a:ext cx="5250299" cy="272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47"/>
          <p:cNvCxnSpPr/>
          <p:nvPr/>
        </p:nvCxnSpPr>
        <p:spPr>
          <a:xfrm flipH="1" rot="10800000">
            <a:off x="543450" y="4017363"/>
            <a:ext cx="8057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Tackling multiple tasks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0" name="Google Shape;520;p48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8"/>
          <p:cNvPicPr preferRelativeResize="0"/>
          <p:nvPr/>
        </p:nvPicPr>
        <p:blipFill rotWithShape="1">
          <a:blip r:embed="rId4">
            <a:alphaModFix/>
          </a:blip>
          <a:srcRect b="0" l="0" r="58745" t="0"/>
          <a:stretch/>
        </p:blipFill>
        <p:spPr>
          <a:xfrm>
            <a:off x="2224625" y="858988"/>
            <a:ext cx="3515150" cy="17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/>
          <p:nvPr/>
        </p:nvSpPr>
        <p:spPr>
          <a:xfrm>
            <a:off x="3219209" y="1000197"/>
            <a:ext cx="189000" cy="1890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8"/>
          <p:cNvSpPr/>
          <p:nvPr/>
        </p:nvSpPr>
        <p:spPr>
          <a:xfrm>
            <a:off x="3668784" y="1049297"/>
            <a:ext cx="189000" cy="1890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"/>
          <p:cNvSpPr/>
          <p:nvPr/>
        </p:nvSpPr>
        <p:spPr>
          <a:xfrm>
            <a:off x="3219209" y="1510722"/>
            <a:ext cx="189000" cy="1890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8"/>
          <p:cNvSpPr/>
          <p:nvPr/>
        </p:nvSpPr>
        <p:spPr>
          <a:xfrm>
            <a:off x="3950734" y="1457397"/>
            <a:ext cx="189000" cy="1890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"/>
          <p:cNvSpPr/>
          <p:nvPr/>
        </p:nvSpPr>
        <p:spPr>
          <a:xfrm>
            <a:off x="3577334" y="1792672"/>
            <a:ext cx="189000" cy="189000"/>
          </a:xfrm>
          <a:prstGeom prst="ellipse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8"/>
          <p:cNvSpPr/>
          <p:nvPr/>
        </p:nvSpPr>
        <p:spPr>
          <a:xfrm>
            <a:off x="4118359" y="1117447"/>
            <a:ext cx="189000" cy="1890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48"/>
          <p:cNvCxnSpPr>
            <a:stCxn id="523" idx="2"/>
            <a:endCxn id="522" idx="6"/>
          </p:cNvCxnSpPr>
          <p:nvPr/>
        </p:nvCxnSpPr>
        <p:spPr>
          <a:xfrm rot="10800000">
            <a:off x="3408084" y="1094597"/>
            <a:ext cx="260700" cy="49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48"/>
          <p:cNvCxnSpPr>
            <a:stCxn id="524" idx="0"/>
            <a:endCxn id="522" idx="4"/>
          </p:cNvCxnSpPr>
          <p:nvPr/>
        </p:nvCxnSpPr>
        <p:spPr>
          <a:xfrm rot="10800000">
            <a:off x="3313709" y="1189122"/>
            <a:ext cx="0" cy="32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8"/>
          <p:cNvCxnSpPr>
            <a:stCxn id="527" idx="2"/>
            <a:endCxn id="523" idx="6"/>
          </p:cNvCxnSpPr>
          <p:nvPr/>
        </p:nvCxnSpPr>
        <p:spPr>
          <a:xfrm rot="10800000">
            <a:off x="3857659" y="1143847"/>
            <a:ext cx="260700" cy="6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8"/>
          <p:cNvCxnSpPr>
            <a:stCxn id="523" idx="5"/>
            <a:endCxn id="525" idx="1"/>
          </p:cNvCxnSpPr>
          <p:nvPr/>
        </p:nvCxnSpPr>
        <p:spPr>
          <a:xfrm>
            <a:off x="3830105" y="1210619"/>
            <a:ext cx="148200" cy="274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48"/>
          <p:cNvCxnSpPr>
            <a:stCxn id="525" idx="3"/>
            <a:endCxn id="526" idx="7"/>
          </p:cNvCxnSpPr>
          <p:nvPr/>
        </p:nvCxnSpPr>
        <p:spPr>
          <a:xfrm flipH="1">
            <a:off x="3738712" y="1618719"/>
            <a:ext cx="239700" cy="20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48"/>
          <p:cNvCxnSpPr>
            <a:stCxn id="526" idx="1"/>
            <a:endCxn id="524" idx="5"/>
          </p:cNvCxnSpPr>
          <p:nvPr/>
        </p:nvCxnSpPr>
        <p:spPr>
          <a:xfrm rot="10800000">
            <a:off x="3380612" y="1672151"/>
            <a:ext cx="224400" cy="14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48"/>
          <p:cNvSpPr/>
          <p:nvPr/>
        </p:nvSpPr>
        <p:spPr>
          <a:xfrm>
            <a:off x="5831234" y="1000197"/>
            <a:ext cx="189000" cy="1890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8"/>
          <p:cNvSpPr/>
          <p:nvPr/>
        </p:nvSpPr>
        <p:spPr>
          <a:xfrm>
            <a:off x="6280809" y="1049297"/>
            <a:ext cx="189000" cy="1890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8"/>
          <p:cNvSpPr/>
          <p:nvPr/>
        </p:nvSpPr>
        <p:spPr>
          <a:xfrm>
            <a:off x="5831234" y="1510722"/>
            <a:ext cx="189000" cy="1890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6562759" y="1457397"/>
            <a:ext cx="189000" cy="1890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6189359" y="1792672"/>
            <a:ext cx="189000" cy="189000"/>
          </a:xfrm>
          <a:prstGeom prst="ellipse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6730384" y="1117447"/>
            <a:ext cx="189000" cy="1890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0" name="Google Shape;540;p48"/>
          <p:cNvCxnSpPr>
            <a:stCxn id="535" idx="2"/>
            <a:endCxn id="534" idx="6"/>
          </p:cNvCxnSpPr>
          <p:nvPr/>
        </p:nvCxnSpPr>
        <p:spPr>
          <a:xfrm rot="10800000">
            <a:off x="6020109" y="1094597"/>
            <a:ext cx="260700" cy="49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48"/>
          <p:cNvCxnSpPr>
            <a:stCxn id="536" idx="0"/>
            <a:endCxn id="534" idx="4"/>
          </p:cNvCxnSpPr>
          <p:nvPr/>
        </p:nvCxnSpPr>
        <p:spPr>
          <a:xfrm rot="10800000">
            <a:off x="5925734" y="1189122"/>
            <a:ext cx="0" cy="32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48"/>
          <p:cNvCxnSpPr>
            <a:stCxn id="539" idx="2"/>
            <a:endCxn id="535" idx="6"/>
          </p:cNvCxnSpPr>
          <p:nvPr/>
        </p:nvCxnSpPr>
        <p:spPr>
          <a:xfrm rot="10800000">
            <a:off x="6469684" y="1143847"/>
            <a:ext cx="260700" cy="6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48"/>
          <p:cNvCxnSpPr>
            <a:stCxn id="535" idx="5"/>
            <a:endCxn id="537" idx="1"/>
          </p:cNvCxnSpPr>
          <p:nvPr/>
        </p:nvCxnSpPr>
        <p:spPr>
          <a:xfrm>
            <a:off x="6442130" y="1210619"/>
            <a:ext cx="148200" cy="274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48"/>
          <p:cNvCxnSpPr>
            <a:stCxn id="537" idx="3"/>
            <a:endCxn id="538" idx="7"/>
          </p:cNvCxnSpPr>
          <p:nvPr/>
        </p:nvCxnSpPr>
        <p:spPr>
          <a:xfrm flipH="1">
            <a:off x="6350737" y="1618719"/>
            <a:ext cx="239700" cy="20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48"/>
          <p:cNvCxnSpPr>
            <a:stCxn id="538" idx="1"/>
            <a:endCxn id="536" idx="5"/>
          </p:cNvCxnSpPr>
          <p:nvPr/>
        </p:nvCxnSpPr>
        <p:spPr>
          <a:xfrm rot="10800000">
            <a:off x="5992637" y="1672151"/>
            <a:ext cx="224400" cy="14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6" name="Google Shape;54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7325" y="2146638"/>
            <a:ext cx="260700" cy="20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350" y="2146638"/>
            <a:ext cx="224400" cy="245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48"/>
          <p:cNvCxnSpPr/>
          <p:nvPr/>
        </p:nvCxnSpPr>
        <p:spPr>
          <a:xfrm>
            <a:off x="4093575" y="2265137"/>
            <a:ext cx="1840200" cy="11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48"/>
          <p:cNvSpPr txBox="1"/>
          <p:nvPr/>
        </p:nvSpPr>
        <p:spPr>
          <a:xfrm>
            <a:off x="792250" y="2708463"/>
            <a:ext cx="6841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AutoNum type="arabicPeriod"/>
            </a:pP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 classification:</a:t>
            </a:r>
            <a:b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AutoNum type="arabicPeriod"/>
            </a:pP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Edge classification:</a:t>
            </a:r>
            <a:b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AutoNum type="arabicPeriod"/>
            </a:pP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Graph classification: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0" name="Google Shape;55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7663" y="2791342"/>
            <a:ext cx="2194325" cy="44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3546" y="3396984"/>
            <a:ext cx="2662549" cy="4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3551" y="3932788"/>
            <a:ext cx="2662550" cy="9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Message-passing neural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8" name="Google Shape;558;p49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9"/>
          <p:cNvSpPr/>
          <p:nvPr/>
        </p:nvSpPr>
        <p:spPr>
          <a:xfrm>
            <a:off x="5293948" y="1524877"/>
            <a:ext cx="331800" cy="331800"/>
          </a:xfrm>
          <a:prstGeom prst="ellipse">
            <a:avLst/>
          </a:prstGeom>
          <a:solidFill>
            <a:srgbClr val="E6B8A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3518260" y="1524887"/>
            <a:ext cx="331800" cy="331800"/>
          </a:xfrm>
          <a:prstGeom prst="ellipse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Google Shape;561;p49"/>
          <p:cNvCxnSpPr>
            <a:stCxn id="560" idx="6"/>
            <a:endCxn id="562" idx="1"/>
          </p:cNvCxnSpPr>
          <p:nvPr/>
        </p:nvCxnSpPr>
        <p:spPr>
          <a:xfrm>
            <a:off x="3850060" y="1690787"/>
            <a:ext cx="653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49"/>
          <p:cNvSpPr/>
          <p:nvPr/>
        </p:nvSpPr>
        <p:spPr>
          <a:xfrm>
            <a:off x="4503450" y="1622225"/>
            <a:ext cx="137100" cy="137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3" name="Google Shape;563;p49"/>
          <p:cNvCxnSpPr>
            <a:stCxn id="562" idx="3"/>
            <a:endCxn id="559" idx="2"/>
          </p:cNvCxnSpPr>
          <p:nvPr/>
        </p:nvCxnSpPr>
        <p:spPr>
          <a:xfrm>
            <a:off x="4640550" y="1690775"/>
            <a:ext cx="653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4" name="Google Shape;5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950" y="1193077"/>
            <a:ext cx="890103" cy="3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9"/>
          <p:cNvSpPr txBox="1"/>
          <p:nvPr/>
        </p:nvSpPr>
        <p:spPr>
          <a:xfrm>
            <a:off x="559200" y="2381663"/>
            <a:ext cx="80256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Instead of using directly the adjacency matrix</a:t>
            </a: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nodes can exchange </a:t>
            </a:r>
            <a:r>
              <a:rPr b="1" lang="it" sz="2400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messages</a:t>
            </a: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several mechanisms (e.g., attention models).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49"/>
          <p:cNvSpPr txBox="1"/>
          <p:nvPr/>
        </p:nvSpPr>
        <p:spPr>
          <a:xfrm>
            <a:off x="1045500" y="4153650"/>
            <a:ext cx="7053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Gilmer, J., Schoenholz, S.S., Riley, P.F., Vinyals, O. and Dahl, G.E., 2017, July. </a:t>
            </a:r>
            <a:r>
              <a:rPr b="1" lang="it" sz="1000">
                <a:solidFill>
                  <a:srgbClr val="2458A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Neural message passing for quantum chemistry</a:t>
            </a: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In </a:t>
            </a:r>
            <a:r>
              <a:rPr i="1"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International Conference on Machine Learning</a:t>
            </a: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(pp. 1263-1272). PMLR.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7" name="Google Shape;567;p49"/>
          <p:cNvCxnSpPr/>
          <p:nvPr/>
        </p:nvCxnSpPr>
        <p:spPr>
          <a:xfrm flipH="1" rot="10800000">
            <a:off x="543450" y="4017363"/>
            <a:ext cx="8057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0"/>
          <p:cNvSpPr txBox="1"/>
          <p:nvPr>
            <p:ph type="title"/>
          </p:nvPr>
        </p:nvSpPr>
        <p:spPr>
          <a:xfrm>
            <a:off x="77700" y="11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A more general setup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3" name="Google Shape;573;p50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0"/>
          <p:cNvPicPr preferRelativeResize="0"/>
          <p:nvPr/>
        </p:nvPicPr>
        <p:blipFill rotWithShape="1">
          <a:blip r:embed="rId4">
            <a:alphaModFix/>
          </a:blip>
          <a:srcRect b="0" l="0" r="16219" t="0"/>
          <a:stretch/>
        </p:blipFill>
        <p:spPr>
          <a:xfrm>
            <a:off x="739425" y="1508038"/>
            <a:ext cx="7405451" cy="14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0"/>
          <p:cNvSpPr txBox="1"/>
          <p:nvPr/>
        </p:nvSpPr>
        <p:spPr>
          <a:xfrm>
            <a:off x="77700" y="3885375"/>
            <a:ext cx="89886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Battaglia, P.W., Hamrick, J.B., Bapst, V., Sanchez-Gonzalez, A., Zambaldi, V., Malinowski, M., Tacchetti, A., Raposo, D., Santoro, A., Faulkner, R. and Gulcehre, C., 2018. </a:t>
            </a:r>
            <a:r>
              <a:rPr b="1" lang="it" sz="1200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</a:rPr>
              <a:t>Relational inductive biases, deep learning, and graph networks</a:t>
            </a: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. arXiv preprint arXiv:1806.01261.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6" name="Google Shape;576;p50"/>
          <p:cNvCxnSpPr/>
          <p:nvPr/>
        </p:nvCxnSpPr>
        <p:spPr>
          <a:xfrm flipH="1" rot="10800000">
            <a:off x="543450" y="3706663"/>
            <a:ext cx="8057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 txBox="1"/>
          <p:nvPr>
            <p:ph type="title"/>
          </p:nvPr>
        </p:nvSpPr>
        <p:spPr>
          <a:xfrm>
            <a:off x="98600" y="10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A zoo of techniq	ues...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2" name="Google Shape;582;p51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1"/>
          <p:cNvSpPr txBox="1"/>
          <p:nvPr/>
        </p:nvSpPr>
        <p:spPr>
          <a:xfrm>
            <a:off x="614275" y="4268188"/>
            <a:ext cx="7852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Wu, Z., Pan, S., Chen, F., Long, G., Zhang, C. and Yu, P.S., 2019. </a:t>
            </a:r>
            <a:r>
              <a:rPr b="1" lang="it" sz="1200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</a:rPr>
              <a:t>A comprehensive survey on graph neural networks</a:t>
            </a: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. arXiv preprint arXiv:1901.00596.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4" name="Google Shape;584;p51"/>
          <p:cNvCxnSpPr/>
          <p:nvPr/>
        </p:nvCxnSpPr>
        <p:spPr>
          <a:xfrm flipH="1" rot="10800000">
            <a:off x="511825" y="4149538"/>
            <a:ext cx="8057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585" name="Google Shape;5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075" y="729050"/>
            <a:ext cx="6671839" cy="3165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"/>
          <p:cNvSpPr txBox="1"/>
          <p:nvPr>
            <p:ph type="title"/>
          </p:nvPr>
        </p:nvSpPr>
        <p:spPr>
          <a:xfrm>
            <a:off x="81350" y="5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Geometric deep learning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725" y="662125"/>
            <a:ext cx="7064549" cy="35723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2" name="Google Shape;592;p52"/>
          <p:cNvSpPr txBox="1"/>
          <p:nvPr/>
        </p:nvSpPr>
        <p:spPr>
          <a:xfrm>
            <a:off x="530325" y="4281563"/>
            <a:ext cx="824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Bronstein, M.M. et al., 2017. </a:t>
            </a:r>
            <a:r>
              <a:rPr b="1" lang="it" sz="1200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</a:rPr>
              <a:t>Geometric deep learning: going beyond Euclidean data</a:t>
            </a: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. IEEE Signal Processing Magazine, 34(4), pp.18-42.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3" name="Google Shape;593;p52"/>
          <p:cNvPicPr preferRelativeResize="0"/>
          <p:nvPr/>
        </p:nvPicPr>
        <p:blipFill rotWithShape="1">
          <a:blip r:embed="rId4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 txBox="1"/>
          <p:nvPr>
            <p:ph type="title"/>
          </p:nvPr>
        </p:nvSpPr>
        <p:spPr>
          <a:xfrm>
            <a:off x="98600" y="10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GNNs before deep learning!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9" name="Google Shape;599;p53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238" y="864125"/>
            <a:ext cx="6817530" cy="371128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5C9E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/>
        </p:nvSpPr>
        <p:spPr>
          <a:xfrm>
            <a:off x="687175" y="2130225"/>
            <a:ext cx="7841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Graph and learning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famous </a:t>
            </a:r>
            <a:r>
              <a:rPr b="1" lang="it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  <a:endParaRPr b="1" sz="3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597025" y="918475"/>
            <a:ext cx="1760400" cy="111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ingestion in deep learning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763" y="774525"/>
            <a:ext cx="1684575" cy="12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66" y="1059625"/>
            <a:ext cx="1516151" cy="85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8099" y="3444898"/>
            <a:ext cx="1760400" cy="116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149" y="3220850"/>
            <a:ext cx="1516149" cy="12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9298" y="1790775"/>
            <a:ext cx="3265395" cy="156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8"/>
          <p:cNvCxnSpPr>
            <a:stCxn id="165" idx="3"/>
            <a:endCxn id="172" idx="0"/>
          </p:cNvCxnSpPr>
          <p:nvPr/>
        </p:nvCxnSpPr>
        <p:spPr>
          <a:xfrm>
            <a:off x="2357425" y="1477075"/>
            <a:ext cx="2214600" cy="3138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8"/>
          <p:cNvSpPr/>
          <p:nvPr/>
        </p:nvSpPr>
        <p:spPr>
          <a:xfrm>
            <a:off x="6886875" y="668075"/>
            <a:ext cx="1760400" cy="156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6724500" y="2386813"/>
            <a:ext cx="24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CNNs, Vision Transformers, ...</a:t>
            </a:r>
            <a:endParaRPr sz="1600"/>
          </a:p>
        </p:txBody>
      </p:sp>
      <p:sp>
        <p:nvSpPr>
          <p:cNvPr id="176" name="Google Shape;176;p28"/>
          <p:cNvSpPr txBox="1"/>
          <p:nvPr/>
        </p:nvSpPr>
        <p:spPr>
          <a:xfrm rot="5400000">
            <a:off x="8021013" y="1223125"/>
            <a:ext cx="17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b="1" sz="700">
              <a:solidFill>
                <a:schemeClr val="accent5"/>
              </a:solidFill>
            </a:endParaRPr>
          </a:p>
        </p:txBody>
      </p:sp>
      <p:cxnSp>
        <p:nvCxnSpPr>
          <p:cNvPr id="177" name="Google Shape;177;p28"/>
          <p:cNvCxnSpPr>
            <a:stCxn id="174" idx="1"/>
            <a:endCxn id="172" idx="3"/>
          </p:cNvCxnSpPr>
          <p:nvPr/>
        </p:nvCxnSpPr>
        <p:spPr>
          <a:xfrm flipH="1">
            <a:off x="6204675" y="1448975"/>
            <a:ext cx="682200" cy="11229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8"/>
          <p:cNvSpPr txBox="1"/>
          <p:nvPr/>
        </p:nvSpPr>
        <p:spPr>
          <a:xfrm rot="-5400000">
            <a:off x="-569287" y="1232763"/>
            <a:ext cx="17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 b="1" sz="700">
              <a:solidFill>
                <a:schemeClr val="accent5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2535075" y="1013863"/>
            <a:ext cx="241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WaveNet, Wav2Vec, ...</a:t>
            </a:r>
            <a:endParaRPr sz="1600"/>
          </a:p>
        </p:txBody>
      </p:sp>
      <p:sp>
        <p:nvSpPr>
          <p:cNvPr id="180" name="Google Shape;180;p28"/>
          <p:cNvSpPr/>
          <p:nvPr/>
        </p:nvSpPr>
        <p:spPr>
          <a:xfrm>
            <a:off x="580950" y="3046413"/>
            <a:ext cx="1760400" cy="156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 rot="-5400000">
            <a:off x="-569287" y="3573363"/>
            <a:ext cx="17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Texts</a:t>
            </a:r>
            <a:endParaRPr b="1" sz="700">
              <a:solidFill>
                <a:schemeClr val="accent5"/>
              </a:solidFill>
            </a:endParaRPr>
          </a:p>
        </p:txBody>
      </p:sp>
      <p:cxnSp>
        <p:nvCxnSpPr>
          <p:cNvPr id="182" name="Google Shape;182;p28"/>
          <p:cNvCxnSpPr>
            <a:stCxn id="180" idx="3"/>
            <a:endCxn id="172" idx="1"/>
          </p:cNvCxnSpPr>
          <p:nvPr/>
        </p:nvCxnSpPr>
        <p:spPr>
          <a:xfrm flipH="1" rot="10800000">
            <a:off x="2341350" y="2571813"/>
            <a:ext cx="597900" cy="12555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8"/>
          <p:cNvSpPr txBox="1"/>
          <p:nvPr/>
        </p:nvSpPr>
        <p:spPr>
          <a:xfrm>
            <a:off x="2444513" y="4025763"/>
            <a:ext cx="24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Word embeddings, Transformers, ...</a:t>
            </a:r>
            <a:endParaRPr sz="1600"/>
          </a:p>
        </p:txBody>
      </p:sp>
      <p:sp>
        <p:nvSpPr>
          <p:cNvPr id="184" name="Google Shape;184;p28"/>
          <p:cNvSpPr/>
          <p:nvPr/>
        </p:nvSpPr>
        <p:spPr>
          <a:xfrm>
            <a:off x="6365725" y="3352725"/>
            <a:ext cx="1992600" cy="135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 rot="5400000">
            <a:off x="7806038" y="3847125"/>
            <a:ext cx="17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Graphs</a:t>
            </a:r>
            <a:endParaRPr b="1" sz="700">
              <a:solidFill>
                <a:schemeClr val="accent5"/>
              </a:solidFill>
            </a:endParaRPr>
          </a:p>
        </p:txBody>
      </p:sp>
      <p:cxnSp>
        <p:nvCxnSpPr>
          <p:cNvPr id="186" name="Google Shape;186;p28"/>
          <p:cNvCxnSpPr>
            <a:stCxn id="184" idx="1"/>
            <a:endCxn id="172" idx="2"/>
          </p:cNvCxnSpPr>
          <p:nvPr/>
        </p:nvCxnSpPr>
        <p:spPr>
          <a:xfrm rot="10800000">
            <a:off x="4572025" y="3352875"/>
            <a:ext cx="1793700" cy="6750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8"/>
          <p:cNvSpPr txBox="1"/>
          <p:nvPr/>
        </p:nvSpPr>
        <p:spPr>
          <a:xfrm>
            <a:off x="5321777" y="3474825"/>
            <a:ext cx="59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/>
          <p:nvPr>
            <p:ph type="title"/>
          </p:nvPr>
        </p:nvSpPr>
        <p:spPr>
          <a:xfrm>
            <a:off x="88750" y="9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Fake news detection on Twitter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55"/>
          <p:cNvSpPr txBox="1"/>
          <p:nvPr/>
        </p:nvSpPr>
        <p:spPr>
          <a:xfrm>
            <a:off x="793950" y="4288675"/>
            <a:ext cx="7556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Monti, F., Frasca, F., Eynard, D., Mannion, D. and Bronstein, M.M., 2019. </a:t>
            </a:r>
            <a:r>
              <a:rPr b="1" lang="it" sz="1200" u="sng">
                <a:solidFill>
                  <a:srgbClr val="155C9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Fake News Detection on Social Media using Geometric Deep Learning</a:t>
            </a:r>
            <a:r>
              <a:rPr lang="it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i="1" lang="it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arXiv preprint arXiv:1902.06673</a:t>
            </a:r>
            <a:r>
              <a:rPr lang="it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2" name="Google Shape;6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850" y="901000"/>
            <a:ext cx="5128304" cy="3341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3" name="Google Shape;613;p55"/>
          <p:cNvPicPr preferRelativeResize="0"/>
          <p:nvPr/>
        </p:nvPicPr>
        <p:blipFill rotWithShape="1">
          <a:blip r:embed="rId5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6"/>
          <p:cNvSpPr txBox="1"/>
          <p:nvPr>
            <p:ph type="title"/>
          </p:nvPr>
        </p:nvSpPr>
        <p:spPr>
          <a:xfrm>
            <a:off x="88750" y="9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Traffic prediction on Google Maps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56"/>
          <p:cNvSpPr txBox="1"/>
          <p:nvPr/>
        </p:nvSpPr>
        <p:spPr>
          <a:xfrm>
            <a:off x="4513250" y="4431525"/>
            <a:ext cx="4554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Traffic prediction with advanced Graph Neural Networks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0" name="Google Shape;620;p56"/>
          <p:cNvPicPr preferRelativeResize="0"/>
          <p:nvPr/>
        </p:nvPicPr>
        <p:blipFill rotWithShape="1">
          <a:blip r:embed="rId4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788" y="817600"/>
            <a:ext cx="6624415" cy="33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725" y="2100450"/>
            <a:ext cx="4056048" cy="253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7"/>
          <p:cNvSpPr txBox="1"/>
          <p:nvPr>
            <p:ph type="title"/>
          </p:nvPr>
        </p:nvSpPr>
        <p:spPr>
          <a:xfrm>
            <a:off x="88750" y="9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Recommending systems in Uber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57"/>
          <p:cNvSpPr txBox="1"/>
          <p:nvPr/>
        </p:nvSpPr>
        <p:spPr>
          <a:xfrm>
            <a:off x="2479725" y="4447250"/>
            <a:ext cx="6598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Food Discovery with Uber Eats: Using Graph Learning to Power Recommendations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9" name="Google Shape;629;p57"/>
          <p:cNvPicPr preferRelativeResize="0"/>
          <p:nvPr/>
        </p:nvPicPr>
        <p:blipFill rotWithShape="1">
          <a:blip r:embed="rId4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75825"/>
            <a:ext cx="4858099" cy="2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8550" y="1302175"/>
            <a:ext cx="4419599" cy="26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8"/>
          <p:cNvSpPr txBox="1"/>
          <p:nvPr>
            <p:ph type="title"/>
          </p:nvPr>
        </p:nvSpPr>
        <p:spPr>
          <a:xfrm>
            <a:off x="88750" y="9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Graph networks in classic deep learning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7" name="Google Shape;637;p58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50" y="979200"/>
            <a:ext cx="2917825" cy="12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/>
        </p:nvSpPr>
        <p:spPr>
          <a:xfrm>
            <a:off x="359113" y="2363775"/>
            <a:ext cx="33651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Transformers</a:t>
            </a:r>
            <a:r>
              <a:rPr lang="i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basically GNNs on fully-connected graphs!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0" name="Google Shape;64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150" y="3160329"/>
            <a:ext cx="5636799" cy="13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8"/>
          <p:cNvSpPr txBox="1"/>
          <p:nvPr/>
        </p:nvSpPr>
        <p:spPr>
          <a:xfrm>
            <a:off x="4650925" y="1839975"/>
            <a:ext cx="40380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GNNs can be used to include </a:t>
            </a:r>
            <a:r>
              <a:rPr b="1" lang="it" sz="1800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relational reasoning</a:t>
            </a: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 in classical models!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58"/>
          <p:cNvSpPr txBox="1"/>
          <p:nvPr/>
        </p:nvSpPr>
        <p:spPr>
          <a:xfrm>
            <a:off x="359125" y="3432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https://thegradient.pub/transformers-are-graph-neural-networks/</a:t>
            </a:r>
            <a:endParaRPr/>
          </a:p>
        </p:txBody>
      </p:sp>
      <p:sp>
        <p:nvSpPr>
          <p:cNvPr id="643" name="Google Shape;643;p58"/>
          <p:cNvSpPr txBox="1"/>
          <p:nvPr/>
        </p:nvSpPr>
        <p:spPr>
          <a:xfrm>
            <a:off x="5169925" y="12243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[1911.12247] Contrastive Learning of Structured World Models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5C9E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9"/>
          <p:cNvSpPr txBox="1"/>
          <p:nvPr/>
        </p:nvSpPr>
        <p:spPr>
          <a:xfrm>
            <a:off x="687175" y="2130225"/>
            <a:ext cx="7841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Graph and learning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 problems and </a:t>
            </a:r>
            <a:r>
              <a:rPr b="1" lang="it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b="1" sz="3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60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3725"/>
            <a:ext cx="9144000" cy="36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0"/>
          <p:cNvSpPr txBox="1"/>
          <p:nvPr>
            <p:ph type="title"/>
          </p:nvPr>
        </p:nvSpPr>
        <p:spPr>
          <a:xfrm>
            <a:off x="174525" y="8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Scaling up to huge graphs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61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1"/>
          <p:cNvSpPr txBox="1"/>
          <p:nvPr>
            <p:ph type="title"/>
          </p:nvPr>
        </p:nvSpPr>
        <p:spPr>
          <a:xfrm>
            <a:off x="117375" y="12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Robustness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2" name="Google Shape;66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563" y="869950"/>
            <a:ext cx="7600864" cy="372658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1"/>
          <p:cNvSpPr txBox="1"/>
          <p:nvPr/>
        </p:nvSpPr>
        <p:spPr>
          <a:xfrm>
            <a:off x="0" y="42524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Adversarial Attack on Large Scale Graph</a:t>
            </a:r>
            <a:r>
              <a:rPr lang="it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it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https://github.com/safe-graph/graph-adversarial-learning-literature</a:t>
            </a:r>
            <a:endParaRPr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2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2"/>
          <p:cNvSpPr txBox="1"/>
          <p:nvPr>
            <p:ph type="title"/>
          </p:nvPr>
        </p:nvSpPr>
        <p:spPr>
          <a:xfrm>
            <a:off x="174550" y="14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Interpretability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0" name="Google Shape;670;p62"/>
          <p:cNvSpPr txBox="1"/>
          <p:nvPr/>
        </p:nvSpPr>
        <p:spPr>
          <a:xfrm>
            <a:off x="0" y="4416175"/>
            <a:ext cx="914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GNNExplainer</a:t>
            </a:r>
            <a:r>
              <a:rPr lang="it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it">
                <a:latin typeface="Montserrat"/>
                <a:ea typeface="Montserrat"/>
                <a:cs typeface="Montserrat"/>
                <a:sym typeface="Montserrat"/>
              </a:rPr>
              <a:t>Ying et al., 2019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1" name="Google Shape;67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575" y="869948"/>
            <a:ext cx="6168852" cy="35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3"/>
          <p:cNvSpPr txBox="1"/>
          <p:nvPr>
            <p:ph type="title"/>
          </p:nvPr>
        </p:nvSpPr>
        <p:spPr>
          <a:xfrm>
            <a:off x="155750" y="10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Software?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7" name="Google Shape;677;p63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75" y="1409575"/>
            <a:ext cx="3242300" cy="3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3"/>
          <p:cNvSpPr txBox="1"/>
          <p:nvPr/>
        </p:nvSpPr>
        <p:spPr>
          <a:xfrm>
            <a:off x="753725" y="1835850"/>
            <a:ext cx="3242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Amazon based, production-ready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0" name="Google Shape;68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675" y="1988325"/>
            <a:ext cx="2134476" cy="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3"/>
          <p:cNvSpPr txBox="1"/>
          <p:nvPr/>
        </p:nvSpPr>
        <p:spPr>
          <a:xfrm>
            <a:off x="4854750" y="2598175"/>
            <a:ext cx="3242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PyTorch, more research oriented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2" name="Google Shape;68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9625" y="2924725"/>
            <a:ext cx="2387700" cy="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3"/>
          <p:cNvSpPr txBox="1"/>
          <p:nvPr/>
        </p:nvSpPr>
        <p:spPr>
          <a:xfrm>
            <a:off x="1626375" y="3728300"/>
            <a:ext cx="2494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Keras-like, 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TensorFlow 2.0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5C9E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4"/>
          <p:cNvSpPr txBox="1"/>
          <p:nvPr/>
        </p:nvSpPr>
        <p:spPr>
          <a:xfrm>
            <a:off x="687175" y="2130225"/>
            <a:ext cx="7841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Distributed graphs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graphs go </a:t>
            </a:r>
            <a:r>
              <a:rPr b="1" lang="it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physical</a:t>
            </a:r>
            <a:endParaRPr b="1" sz="3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73750" y="10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Graphs are everywhere (1/4)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50" y="782350"/>
            <a:ext cx="3578808" cy="357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533" y="1576600"/>
            <a:ext cx="4303817" cy="242089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179475" y="4470725"/>
            <a:ext cx="4524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http://allthingsgraphed.com/2014/08/28/facebook-friends-network/</a:t>
            </a:r>
            <a:endParaRPr sz="1000"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4704075" y="4163050"/>
            <a:ext cx="43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https://linkurio.us/blog/using-neo4j-to-build-a-recommendation-engine-based-on-collaborative-filtering/</a:t>
            </a:r>
            <a:endParaRPr sz="1000"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7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65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5"/>
          <p:cNvSpPr txBox="1"/>
          <p:nvPr>
            <p:ph type="title"/>
          </p:nvPr>
        </p:nvSpPr>
        <p:spPr>
          <a:xfrm>
            <a:off x="174525" y="8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Distributed energy grids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5" name="Google Shape;6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75" y="723813"/>
            <a:ext cx="7511699" cy="30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5"/>
          <p:cNvSpPr txBox="1"/>
          <p:nvPr/>
        </p:nvSpPr>
        <p:spPr>
          <a:xfrm>
            <a:off x="1151400" y="3819225"/>
            <a:ext cx="6841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happens when our graph is also </a:t>
            </a:r>
            <a:r>
              <a:rPr b="1" lang="it" sz="2400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physically distributed</a:t>
            </a:r>
            <a:r>
              <a:rPr lang="it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6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6"/>
          <p:cNvSpPr txBox="1"/>
          <p:nvPr>
            <p:ph type="title"/>
          </p:nvPr>
        </p:nvSpPr>
        <p:spPr>
          <a:xfrm>
            <a:off x="174525" y="8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An example of application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3" name="Google Shape;70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2400"/>
            <a:ext cx="8839204" cy="272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7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7"/>
          <p:cNvSpPr txBox="1"/>
          <p:nvPr>
            <p:ph type="title"/>
          </p:nvPr>
        </p:nvSpPr>
        <p:spPr>
          <a:xfrm>
            <a:off x="174525" y="8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Another example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0" name="Google Shape;71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400" y="80088"/>
            <a:ext cx="3797442" cy="39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475" y="851125"/>
            <a:ext cx="312420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7"/>
          <p:cNvSpPr txBox="1"/>
          <p:nvPr/>
        </p:nvSpPr>
        <p:spPr>
          <a:xfrm>
            <a:off x="77700" y="4274000"/>
            <a:ext cx="8988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Donon, B., Donnot, B., Guyon, I. and Marot, A., 2019. </a:t>
            </a:r>
            <a:r>
              <a:rPr b="1" lang="it" sz="10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Graph neural solver for power systems</a:t>
            </a: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In 2019 International Joint Conference on Neural Networks (IJCNN) (pp. 1-8). IEEE.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Google Shape;713;p67"/>
          <p:cNvCxnSpPr/>
          <p:nvPr/>
        </p:nvCxnSpPr>
        <p:spPr>
          <a:xfrm flipH="1" rot="10800000">
            <a:off x="543450" y="4145000"/>
            <a:ext cx="8057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"/>
          <p:cNvSpPr/>
          <p:nvPr/>
        </p:nvSpPr>
        <p:spPr>
          <a:xfrm>
            <a:off x="2435875" y="2263713"/>
            <a:ext cx="2457600" cy="1412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68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8"/>
          <p:cNvSpPr txBox="1"/>
          <p:nvPr>
            <p:ph type="title"/>
          </p:nvPr>
        </p:nvSpPr>
        <p:spPr>
          <a:xfrm>
            <a:off x="174525" y="8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Partially d</a:t>
            </a: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istributed graph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68"/>
          <p:cNvSpPr txBox="1"/>
          <p:nvPr/>
        </p:nvSpPr>
        <p:spPr>
          <a:xfrm>
            <a:off x="5294300" y="1261938"/>
            <a:ext cx="193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Local operation</a:t>
            </a:r>
            <a:endParaRPr b="1" sz="400">
              <a:solidFill>
                <a:schemeClr val="accent5"/>
              </a:solidFill>
            </a:endParaRPr>
          </a:p>
        </p:txBody>
      </p:sp>
      <p:cxnSp>
        <p:nvCxnSpPr>
          <p:cNvPr id="722" name="Google Shape;722;p68"/>
          <p:cNvCxnSpPr>
            <a:stCxn id="721" idx="2"/>
            <a:endCxn id="718" idx="3"/>
          </p:cNvCxnSpPr>
          <p:nvPr/>
        </p:nvCxnSpPr>
        <p:spPr>
          <a:xfrm flipH="1">
            <a:off x="4893500" y="2000838"/>
            <a:ext cx="1370100" cy="969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Google Shape;723;p68"/>
          <p:cNvSpPr/>
          <p:nvPr/>
        </p:nvSpPr>
        <p:spPr>
          <a:xfrm>
            <a:off x="2276812" y="1717954"/>
            <a:ext cx="482100" cy="4821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8"/>
          <p:cNvSpPr/>
          <p:nvPr/>
        </p:nvSpPr>
        <p:spPr>
          <a:xfrm>
            <a:off x="3190353" y="2517102"/>
            <a:ext cx="482100" cy="482100"/>
          </a:xfrm>
          <a:prstGeom prst="ellipse">
            <a:avLst/>
          </a:prstGeom>
          <a:solidFill>
            <a:srgbClr val="A4C2F4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8"/>
          <p:cNvSpPr/>
          <p:nvPr/>
        </p:nvSpPr>
        <p:spPr>
          <a:xfrm>
            <a:off x="1636737" y="3068130"/>
            <a:ext cx="482100" cy="4821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8"/>
          <p:cNvSpPr/>
          <p:nvPr/>
        </p:nvSpPr>
        <p:spPr>
          <a:xfrm>
            <a:off x="4142851" y="2884217"/>
            <a:ext cx="482100" cy="482100"/>
          </a:xfrm>
          <a:prstGeom prst="ellipse">
            <a:avLst/>
          </a:prstGeom>
          <a:solidFill>
            <a:srgbClr val="E6B8A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8"/>
          <p:cNvSpPr/>
          <p:nvPr/>
        </p:nvSpPr>
        <p:spPr>
          <a:xfrm>
            <a:off x="2733549" y="3068125"/>
            <a:ext cx="482100" cy="482100"/>
          </a:xfrm>
          <a:prstGeom prst="ellipse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8"/>
          <p:cNvSpPr/>
          <p:nvPr/>
        </p:nvSpPr>
        <p:spPr>
          <a:xfrm>
            <a:off x="4624944" y="1647220"/>
            <a:ext cx="482100" cy="4821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9" name="Google Shape;729;p68"/>
          <p:cNvCxnSpPr>
            <a:stCxn id="724" idx="1"/>
            <a:endCxn id="723" idx="5"/>
          </p:cNvCxnSpPr>
          <p:nvPr/>
        </p:nvCxnSpPr>
        <p:spPr>
          <a:xfrm rot="10800000">
            <a:off x="2688255" y="2129304"/>
            <a:ext cx="572700" cy="458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68"/>
          <p:cNvCxnSpPr>
            <a:stCxn id="725" idx="0"/>
            <a:endCxn id="723" idx="3"/>
          </p:cNvCxnSpPr>
          <p:nvPr/>
        </p:nvCxnSpPr>
        <p:spPr>
          <a:xfrm flipH="1" rot="10800000">
            <a:off x="1877787" y="2129430"/>
            <a:ext cx="469500" cy="938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68"/>
          <p:cNvCxnSpPr>
            <a:stCxn id="728" idx="3"/>
            <a:endCxn id="724" idx="7"/>
          </p:cNvCxnSpPr>
          <p:nvPr/>
        </p:nvCxnSpPr>
        <p:spPr>
          <a:xfrm flipH="1">
            <a:off x="3601746" y="2058718"/>
            <a:ext cx="1093800" cy="528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68"/>
          <p:cNvCxnSpPr>
            <a:stCxn id="724" idx="6"/>
            <a:endCxn id="726" idx="1"/>
          </p:cNvCxnSpPr>
          <p:nvPr/>
        </p:nvCxnSpPr>
        <p:spPr>
          <a:xfrm>
            <a:off x="3672453" y="2758152"/>
            <a:ext cx="540900" cy="19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68"/>
          <p:cNvCxnSpPr>
            <a:stCxn id="726" idx="3"/>
            <a:endCxn id="727" idx="6"/>
          </p:cNvCxnSpPr>
          <p:nvPr/>
        </p:nvCxnSpPr>
        <p:spPr>
          <a:xfrm flipH="1">
            <a:off x="3215653" y="3295715"/>
            <a:ext cx="997800" cy="1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68"/>
          <p:cNvCxnSpPr>
            <a:stCxn id="727" idx="2"/>
          </p:cNvCxnSpPr>
          <p:nvPr/>
        </p:nvCxnSpPr>
        <p:spPr>
          <a:xfrm rot="10800000">
            <a:off x="2118849" y="3274375"/>
            <a:ext cx="614700" cy="34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68"/>
          <p:cNvSpPr txBox="1"/>
          <p:nvPr/>
        </p:nvSpPr>
        <p:spPr>
          <a:xfrm>
            <a:off x="6973100" y="1385100"/>
            <a:ext cx="66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it" sz="2000">
                <a:solidFill>
                  <a:srgbClr val="2458A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✔️</a:t>
            </a:r>
            <a:endParaRPr sz="2000">
              <a:solidFill>
                <a:srgbClr val="2458A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9"/>
          <p:cNvSpPr/>
          <p:nvPr/>
        </p:nvSpPr>
        <p:spPr>
          <a:xfrm>
            <a:off x="1416700" y="1566449"/>
            <a:ext cx="2457600" cy="219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69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9"/>
          <p:cNvSpPr txBox="1"/>
          <p:nvPr>
            <p:ph type="title"/>
          </p:nvPr>
        </p:nvSpPr>
        <p:spPr>
          <a:xfrm>
            <a:off x="174525" y="8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Partially distributed graph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69"/>
          <p:cNvSpPr txBox="1"/>
          <p:nvPr/>
        </p:nvSpPr>
        <p:spPr>
          <a:xfrm>
            <a:off x="5294300" y="1261938"/>
            <a:ext cx="193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“Shared weights”</a:t>
            </a:r>
            <a:endParaRPr b="1" sz="400">
              <a:solidFill>
                <a:schemeClr val="accent5"/>
              </a:solidFill>
            </a:endParaRPr>
          </a:p>
        </p:txBody>
      </p:sp>
      <p:cxnSp>
        <p:nvCxnSpPr>
          <p:cNvPr id="744" name="Google Shape;744;p69"/>
          <p:cNvCxnSpPr>
            <a:stCxn id="743" idx="2"/>
            <a:endCxn id="740" idx="3"/>
          </p:cNvCxnSpPr>
          <p:nvPr/>
        </p:nvCxnSpPr>
        <p:spPr>
          <a:xfrm flipH="1">
            <a:off x="3874400" y="2000838"/>
            <a:ext cx="2389200" cy="663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69"/>
          <p:cNvSpPr/>
          <p:nvPr/>
        </p:nvSpPr>
        <p:spPr>
          <a:xfrm>
            <a:off x="2276812" y="1717954"/>
            <a:ext cx="482100" cy="482100"/>
          </a:xfrm>
          <a:prstGeom prst="ellipse">
            <a:avLst/>
          </a:prstGeom>
          <a:solidFill>
            <a:srgbClr val="E6B8A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9"/>
          <p:cNvSpPr/>
          <p:nvPr/>
        </p:nvSpPr>
        <p:spPr>
          <a:xfrm>
            <a:off x="3190353" y="2517102"/>
            <a:ext cx="482100" cy="482100"/>
          </a:xfrm>
          <a:prstGeom prst="ellipse">
            <a:avLst/>
          </a:prstGeom>
          <a:solidFill>
            <a:srgbClr val="A4C2F4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9"/>
          <p:cNvSpPr/>
          <p:nvPr/>
        </p:nvSpPr>
        <p:spPr>
          <a:xfrm>
            <a:off x="1636737" y="3068130"/>
            <a:ext cx="482100" cy="482100"/>
          </a:xfrm>
          <a:prstGeom prst="ellipse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9"/>
          <p:cNvSpPr/>
          <p:nvPr/>
        </p:nvSpPr>
        <p:spPr>
          <a:xfrm>
            <a:off x="4142851" y="2884217"/>
            <a:ext cx="482100" cy="4821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9"/>
          <p:cNvSpPr/>
          <p:nvPr/>
        </p:nvSpPr>
        <p:spPr>
          <a:xfrm>
            <a:off x="2733549" y="3068125"/>
            <a:ext cx="482100" cy="4821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9"/>
          <p:cNvSpPr/>
          <p:nvPr/>
        </p:nvSpPr>
        <p:spPr>
          <a:xfrm>
            <a:off x="4624944" y="1647220"/>
            <a:ext cx="482100" cy="4821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1" name="Google Shape;751;p69"/>
          <p:cNvCxnSpPr>
            <a:stCxn id="746" idx="1"/>
            <a:endCxn id="745" idx="5"/>
          </p:cNvCxnSpPr>
          <p:nvPr/>
        </p:nvCxnSpPr>
        <p:spPr>
          <a:xfrm rot="10800000">
            <a:off x="2688255" y="2129304"/>
            <a:ext cx="572700" cy="458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69"/>
          <p:cNvCxnSpPr>
            <a:stCxn id="747" idx="0"/>
            <a:endCxn id="745" idx="3"/>
          </p:cNvCxnSpPr>
          <p:nvPr/>
        </p:nvCxnSpPr>
        <p:spPr>
          <a:xfrm flipH="1" rot="10800000">
            <a:off x="1877787" y="2129430"/>
            <a:ext cx="469500" cy="938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69"/>
          <p:cNvCxnSpPr>
            <a:stCxn id="750" idx="3"/>
            <a:endCxn id="746" idx="7"/>
          </p:cNvCxnSpPr>
          <p:nvPr/>
        </p:nvCxnSpPr>
        <p:spPr>
          <a:xfrm flipH="1">
            <a:off x="3601746" y="2058718"/>
            <a:ext cx="1093800" cy="528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69"/>
          <p:cNvCxnSpPr>
            <a:stCxn id="746" idx="6"/>
            <a:endCxn id="748" idx="1"/>
          </p:cNvCxnSpPr>
          <p:nvPr/>
        </p:nvCxnSpPr>
        <p:spPr>
          <a:xfrm>
            <a:off x="3672453" y="2758152"/>
            <a:ext cx="540900" cy="19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69"/>
          <p:cNvCxnSpPr>
            <a:stCxn id="748" idx="3"/>
            <a:endCxn id="749" idx="6"/>
          </p:cNvCxnSpPr>
          <p:nvPr/>
        </p:nvCxnSpPr>
        <p:spPr>
          <a:xfrm flipH="1">
            <a:off x="3215653" y="3295715"/>
            <a:ext cx="997800" cy="1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69"/>
          <p:cNvCxnSpPr>
            <a:stCxn id="749" idx="2"/>
          </p:cNvCxnSpPr>
          <p:nvPr/>
        </p:nvCxnSpPr>
        <p:spPr>
          <a:xfrm rot="10800000">
            <a:off x="2118849" y="3274375"/>
            <a:ext cx="614700" cy="34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69"/>
          <p:cNvSpPr txBox="1"/>
          <p:nvPr/>
        </p:nvSpPr>
        <p:spPr>
          <a:xfrm>
            <a:off x="6973100" y="1385100"/>
            <a:ext cx="5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it" sz="2000">
                <a:solidFill>
                  <a:srgbClr val="2458A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❌</a:t>
            </a:r>
            <a:endParaRPr sz="2000">
              <a:solidFill>
                <a:srgbClr val="2458A1"/>
              </a:solidFill>
            </a:endParaRPr>
          </a:p>
        </p:txBody>
      </p:sp>
      <p:sp>
        <p:nvSpPr>
          <p:cNvPr id="758" name="Google Shape;758;p69"/>
          <p:cNvSpPr txBox="1"/>
          <p:nvPr/>
        </p:nvSpPr>
        <p:spPr>
          <a:xfrm>
            <a:off x="4695550" y="3481638"/>
            <a:ext cx="42438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implement in a fully decentralized fashion, nodes require perfect </a:t>
            </a:r>
            <a:r>
              <a:rPr lang="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coordination</a:t>
            </a:r>
            <a:r>
              <a:rPr lang="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70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0"/>
          <p:cNvSpPr txBox="1"/>
          <p:nvPr>
            <p:ph type="title"/>
          </p:nvPr>
        </p:nvSpPr>
        <p:spPr>
          <a:xfrm>
            <a:off x="174525" y="8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Fully distributed GCNs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5" name="Google Shape;76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5200"/>
            <a:ext cx="8839201" cy="280737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0"/>
          <p:cNvSpPr txBox="1"/>
          <p:nvPr/>
        </p:nvSpPr>
        <p:spPr>
          <a:xfrm>
            <a:off x="77700" y="4274000"/>
            <a:ext cx="8988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Scardapane, S., Spinelli, I. and Di Lorenzo, P., 2020. </a:t>
            </a:r>
            <a:r>
              <a:rPr b="1" lang="it" sz="10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Distributed Training of Graph Convolutional Networks</a:t>
            </a: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i="1"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IEEE Transactions on Signal and Information Processing over Networks</a:t>
            </a: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7" name="Google Shape;767;p70"/>
          <p:cNvCxnSpPr/>
          <p:nvPr/>
        </p:nvCxnSpPr>
        <p:spPr>
          <a:xfrm flipH="1" rot="10800000">
            <a:off x="543450" y="4095288"/>
            <a:ext cx="8057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1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1"/>
          <p:cNvSpPr txBox="1"/>
          <p:nvPr>
            <p:ph type="title"/>
          </p:nvPr>
        </p:nvSpPr>
        <p:spPr>
          <a:xfrm>
            <a:off x="174525" y="8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It works!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71"/>
          <p:cNvSpPr txBox="1"/>
          <p:nvPr/>
        </p:nvSpPr>
        <p:spPr>
          <a:xfrm>
            <a:off x="77700" y="4274000"/>
            <a:ext cx="8988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Scardapane, S., Spinelli, I. and Di Lorenzo, P., 2020. </a:t>
            </a:r>
            <a:r>
              <a:rPr b="1" lang="it" sz="10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Distributed Training of Graph Convolutional Networks</a:t>
            </a: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i="1"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IEEE Transactions on Signal and Information Processing over Networks</a:t>
            </a:r>
            <a:r>
              <a:rPr lang="it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5" name="Google Shape;775;p71"/>
          <p:cNvCxnSpPr/>
          <p:nvPr/>
        </p:nvCxnSpPr>
        <p:spPr>
          <a:xfrm flipH="1" rot="10800000">
            <a:off x="543450" y="4095288"/>
            <a:ext cx="8057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776" name="Google Shape;77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800" y="755750"/>
            <a:ext cx="4888400" cy="1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1"/>
          <p:cNvSpPr txBox="1"/>
          <p:nvPr/>
        </p:nvSpPr>
        <p:spPr>
          <a:xfrm>
            <a:off x="201900" y="2835975"/>
            <a:ext cx="8740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Nodes are traffic sensors in San Bernardino (California), with multiple base stations learning with no central coordination.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5C9E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2"/>
          <p:cNvSpPr txBox="1"/>
          <p:nvPr/>
        </p:nvSpPr>
        <p:spPr>
          <a:xfrm>
            <a:off x="687175" y="2130225"/>
            <a:ext cx="7841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Summarizing geometric deep learning</a:t>
            </a:r>
            <a:endParaRPr b="1" sz="3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3"/>
          <p:cNvSpPr txBox="1"/>
          <p:nvPr>
            <p:ph type="title"/>
          </p:nvPr>
        </p:nvSpPr>
        <p:spPr>
          <a:xfrm>
            <a:off x="236375" y="18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Key takeaways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8" name="Google Shape;788;p73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73"/>
          <p:cNvSpPr txBox="1"/>
          <p:nvPr/>
        </p:nvSpPr>
        <p:spPr>
          <a:xfrm>
            <a:off x="496550" y="1238700"/>
            <a:ext cx="83958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it" sz="2400">
                <a:latin typeface="Montserrat"/>
                <a:ea typeface="Montserrat"/>
                <a:cs typeface="Montserrat"/>
                <a:sym typeface="Montserrat"/>
              </a:rPr>
              <a:t>Graph neural networks are powerful deep learning models that are surprisingly ubiquitous.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it" sz="2400">
                <a:latin typeface="Montserrat"/>
                <a:ea typeface="Montserrat"/>
                <a:cs typeface="Montserrat"/>
                <a:sym typeface="Montserrat"/>
              </a:rPr>
              <a:t>Scaling up and including temporal or </a:t>
            </a:r>
            <a:r>
              <a:rPr lang="it" sz="2400">
                <a:latin typeface="Montserrat"/>
                <a:ea typeface="Montserrat"/>
                <a:cs typeface="Montserrat"/>
                <a:sym typeface="Montserrat"/>
              </a:rPr>
              <a:t>heterogeneous</a:t>
            </a:r>
            <a:r>
              <a:rPr lang="it" sz="2400">
                <a:latin typeface="Montserrat"/>
                <a:ea typeface="Montserrat"/>
                <a:cs typeface="Montserrat"/>
                <a:sym typeface="Montserrat"/>
              </a:rPr>
              <a:t> information is challenging.</a:t>
            </a:r>
            <a:br>
              <a:rPr lang="it" sz="2400">
                <a:latin typeface="Montserrat"/>
                <a:ea typeface="Montserrat"/>
                <a:cs typeface="Montserrat"/>
                <a:sym typeface="Montserrat"/>
              </a:rPr>
            </a:b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it" sz="2400">
                <a:latin typeface="Montserrat"/>
                <a:ea typeface="Montserrat"/>
                <a:cs typeface="Montserrat"/>
                <a:sym typeface="Montserrat"/>
              </a:rPr>
              <a:t>Huge research topic, still “under the radar” in industrial contexts.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4"/>
          <p:cNvSpPr txBox="1"/>
          <p:nvPr/>
        </p:nvSpPr>
        <p:spPr>
          <a:xfrm>
            <a:off x="189850" y="140100"/>
            <a:ext cx="595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Montserrat"/>
                <a:ea typeface="Montserrat"/>
                <a:cs typeface="Montserrat"/>
                <a:sym typeface="Montserrat"/>
              </a:rPr>
              <a:t>Thanks for listening!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5" name="Google Shape;7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25" y="1187325"/>
            <a:ext cx="1068300" cy="10683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6" name="Google Shape;796;p74"/>
          <p:cNvSpPr txBox="1"/>
          <p:nvPr/>
        </p:nvSpPr>
        <p:spPr>
          <a:xfrm>
            <a:off x="5434050" y="11873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rgbClr val="2458A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https://www.sscardapane.it/</a:t>
            </a:r>
            <a:endParaRPr sz="1200">
              <a:solidFill>
                <a:srgbClr val="2458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74"/>
          <p:cNvSpPr txBox="1"/>
          <p:nvPr/>
        </p:nvSpPr>
        <p:spPr>
          <a:xfrm>
            <a:off x="5434050" y="19422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rgbClr val="2458A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https://twitter.com/s_scardapane</a:t>
            </a:r>
            <a:endParaRPr sz="1200">
              <a:solidFill>
                <a:srgbClr val="2458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8" name="Google Shape;79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6288" y="2095750"/>
            <a:ext cx="400199" cy="4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2600" y="1375013"/>
            <a:ext cx="304576" cy="30457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4"/>
          <p:cNvSpPr txBox="1"/>
          <p:nvPr/>
        </p:nvSpPr>
        <p:spPr>
          <a:xfrm>
            <a:off x="1008300" y="3882200"/>
            <a:ext cx="45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BTW, check out our association: </a:t>
            </a:r>
            <a:endParaRPr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rgbClr val="2458A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Italian Association for Machine Learning</a:t>
            </a:r>
            <a:endParaRPr b="1">
              <a:solidFill>
                <a:srgbClr val="2458A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74"/>
          <p:cNvSpPr txBox="1"/>
          <p:nvPr/>
        </p:nvSpPr>
        <p:spPr>
          <a:xfrm>
            <a:off x="5793975" y="3881500"/>
            <a:ext cx="289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And why not our podcast?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rgbClr val="2458A1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Smarter Podcast</a:t>
            </a:r>
            <a:endParaRPr b="1">
              <a:solidFill>
                <a:srgbClr val="2458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74"/>
          <p:cNvSpPr txBox="1"/>
          <p:nvPr/>
        </p:nvSpPr>
        <p:spPr>
          <a:xfrm>
            <a:off x="5336625" y="3904588"/>
            <a:ext cx="40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🎙️</a:t>
            </a:r>
            <a:endParaRPr sz="2500"/>
          </a:p>
        </p:txBody>
      </p:sp>
      <p:sp>
        <p:nvSpPr>
          <p:cNvPr id="803" name="Google Shape;803;p74"/>
          <p:cNvSpPr txBox="1"/>
          <p:nvPr/>
        </p:nvSpPr>
        <p:spPr>
          <a:xfrm>
            <a:off x="402500" y="3943700"/>
            <a:ext cx="62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/>
              <a:t>💬</a:t>
            </a:r>
            <a:endParaRPr sz="2000"/>
          </a:p>
        </p:txBody>
      </p:sp>
      <p:pic>
        <p:nvPicPr>
          <p:cNvPr id="804" name="Google Shape;804;p74"/>
          <p:cNvPicPr preferRelativeResize="0"/>
          <p:nvPr/>
        </p:nvPicPr>
        <p:blipFill rotWithShape="1">
          <a:blip r:embed="rId10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6963" y="1187325"/>
            <a:ext cx="1068300" cy="10683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6" name="Google Shape;806;p74"/>
          <p:cNvSpPr txBox="1"/>
          <p:nvPr/>
        </p:nvSpPr>
        <p:spPr>
          <a:xfrm>
            <a:off x="5434038" y="14817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rgbClr val="2458A1"/>
                </a:solid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https://spindro.github.io/</a:t>
            </a:r>
            <a:endParaRPr sz="1200">
              <a:solidFill>
                <a:srgbClr val="2458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74"/>
          <p:cNvSpPr txBox="1"/>
          <p:nvPr/>
        </p:nvSpPr>
        <p:spPr>
          <a:xfrm>
            <a:off x="5434038" y="22510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rgbClr val="2458A1"/>
                </a:solid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https://twitter.com/IndroSpinelli</a:t>
            </a:r>
            <a:endParaRPr sz="1200">
              <a:solidFill>
                <a:srgbClr val="2458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8" name="Google Shape;808;p74"/>
          <p:cNvCxnSpPr/>
          <p:nvPr/>
        </p:nvCxnSpPr>
        <p:spPr>
          <a:xfrm flipH="1" rot="10800000">
            <a:off x="543450" y="3471313"/>
            <a:ext cx="8057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809" name="Google Shape;809;p74"/>
          <p:cNvSpPr txBox="1"/>
          <p:nvPr/>
        </p:nvSpPr>
        <p:spPr>
          <a:xfrm>
            <a:off x="345675" y="2421750"/>
            <a:ext cx="221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Simone Scardapane</a:t>
            </a:r>
            <a:br>
              <a:rPr lang="it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it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Assistant Professor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74"/>
          <p:cNvSpPr txBox="1"/>
          <p:nvPr/>
        </p:nvSpPr>
        <p:spPr>
          <a:xfrm>
            <a:off x="2283525" y="2421750"/>
            <a:ext cx="221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Indro Spinelli</a:t>
            </a:r>
            <a:br>
              <a:rPr lang="it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it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PhD Student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/>
        </p:nvSpPr>
        <p:spPr>
          <a:xfrm>
            <a:off x="1229700" y="4503225"/>
            <a:ext cx="791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http://snap.stanford.edu/deepnetbio-ismb/ipynb/Graph+Convolutional+Prediction+of+Protein+Interactions+in+Yeast.html</a:t>
            </a:r>
            <a:endParaRPr sz="1000"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45" y="1619220"/>
            <a:ext cx="4621926" cy="19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5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>
            <p:ph type="title"/>
          </p:nvPr>
        </p:nvSpPr>
        <p:spPr>
          <a:xfrm>
            <a:off x="73750" y="10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Graphs are everywhere (2/4)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575" y="1477025"/>
            <a:ext cx="3950150" cy="22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3017850" y="4356625"/>
            <a:ext cx="3108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rgbClr val="155C9E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https://transportgeography.org/?page_id=719</a:t>
            </a:r>
            <a:endParaRPr sz="1000">
              <a:solidFill>
                <a:srgbClr val="155C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025" y="1034775"/>
            <a:ext cx="6993943" cy="31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5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type="title"/>
          </p:nvPr>
        </p:nvSpPr>
        <p:spPr>
          <a:xfrm>
            <a:off x="73750" y="10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Graphs are everywhere (3/4)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>
            <p:ph type="title"/>
          </p:nvPr>
        </p:nvSpPr>
        <p:spPr>
          <a:xfrm>
            <a:off x="73750" y="10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Graphs are everywhere (4/4)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225" y="920388"/>
            <a:ext cx="5805625" cy="35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318425" y="4506200"/>
            <a:ext cx="87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Fast Fragmentation of Networks Using Module-Based Attacks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5C9E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/>
        </p:nvSpPr>
        <p:spPr>
          <a:xfrm>
            <a:off x="687175" y="2130225"/>
            <a:ext cx="7841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Graph and learning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on graphs</a:t>
            </a:r>
            <a:endParaRPr b="1" sz="3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8875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Montserrat"/>
                <a:ea typeface="Montserrat"/>
                <a:cs typeface="Montserrat"/>
                <a:sym typeface="Montserrat"/>
              </a:rPr>
              <a:t>What is a graph?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0" l="0" r="0" t="94526"/>
          <a:stretch/>
        </p:blipFill>
        <p:spPr>
          <a:xfrm>
            <a:off x="0" y="4901332"/>
            <a:ext cx="9143999" cy="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/>
          <p:nvPr/>
        </p:nvSpPr>
        <p:spPr>
          <a:xfrm>
            <a:off x="2529738" y="1894750"/>
            <a:ext cx="399600" cy="399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4485438" y="1616825"/>
            <a:ext cx="399600" cy="399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3684963" y="3285625"/>
            <a:ext cx="399600" cy="399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6030138" y="1816625"/>
            <a:ext cx="399600" cy="399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34"/>
          <p:cNvCxnSpPr>
            <a:stCxn id="234" idx="5"/>
            <a:endCxn id="236" idx="1"/>
          </p:cNvCxnSpPr>
          <p:nvPr/>
        </p:nvCxnSpPr>
        <p:spPr>
          <a:xfrm>
            <a:off x="2870817" y="2235830"/>
            <a:ext cx="872700" cy="110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4"/>
          <p:cNvCxnSpPr>
            <a:stCxn id="234" idx="7"/>
            <a:endCxn id="235" idx="2"/>
          </p:cNvCxnSpPr>
          <p:nvPr/>
        </p:nvCxnSpPr>
        <p:spPr>
          <a:xfrm flipH="1" rot="10800000">
            <a:off x="2870817" y="1816770"/>
            <a:ext cx="1614600" cy="13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4"/>
          <p:cNvCxnSpPr>
            <a:stCxn id="235" idx="4"/>
            <a:endCxn id="236" idx="7"/>
          </p:cNvCxnSpPr>
          <p:nvPr/>
        </p:nvCxnSpPr>
        <p:spPr>
          <a:xfrm flipH="1">
            <a:off x="4026138" y="2016425"/>
            <a:ext cx="659100" cy="132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4"/>
          <p:cNvCxnSpPr>
            <a:stCxn id="235" idx="6"/>
            <a:endCxn id="237" idx="2"/>
          </p:cNvCxnSpPr>
          <p:nvPr/>
        </p:nvCxnSpPr>
        <p:spPr>
          <a:xfrm>
            <a:off x="4885038" y="1816625"/>
            <a:ext cx="1145100" cy="19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4"/>
          <p:cNvSpPr txBox="1"/>
          <p:nvPr/>
        </p:nvSpPr>
        <p:spPr>
          <a:xfrm>
            <a:off x="3822413" y="3551950"/>
            <a:ext cx="17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Vertex</a:t>
            </a:r>
            <a:endParaRPr b="1" sz="700">
              <a:solidFill>
                <a:schemeClr val="accent5"/>
              </a:solidFill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3822425" y="3869650"/>
            <a:ext cx="176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Users, texts, sensors, ...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2359538" y="796600"/>
            <a:ext cx="176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Edge</a:t>
            </a:r>
            <a:endParaRPr b="1" sz="700">
              <a:solidFill>
                <a:schemeClr val="accent5"/>
              </a:solidFill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2057150" y="1137675"/>
            <a:ext cx="236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Friendships, citations, proximity, ...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3684963" y="3285625"/>
            <a:ext cx="399600" cy="3996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34"/>
          <p:cNvCxnSpPr>
            <a:stCxn id="234" idx="7"/>
            <a:endCxn id="235" idx="2"/>
          </p:cNvCxnSpPr>
          <p:nvPr/>
        </p:nvCxnSpPr>
        <p:spPr>
          <a:xfrm flipH="1" rot="10800000">
            <a:off x="2870817" y="1816770"/>
            <a:ext cx="1614600" cy="136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4"/>
          <p:cNvSpPr/>
          <p:nvPr/>
        </p:nvSpPr>
        <p:spPr>
          <a:xfrm>
            <a:off x="2870825" y="3817150"/>
            <a:ext cx="380400" cy="399600"/>
          </a:xfrm>
          <a:prstGeom prst="foldedCorner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 txBox="1"/>
          <p:nvPr/>
        </p:nvSpPr>
        <p:spPr>
          <a:xfrm>
            <a:off x="684100" y="3575050"/>
            <a:ext cx="21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Node features</a:t>
            </a:r>
            <a:endParaRPr b="1" sz="400">
              <a:solidFill>
                <a:schemeClr val="accent5"/>
              </a:solidFill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897250" y="3869650"/>
            <a:ext cx="176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Vectors, word embeddings, ...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251" name="Google Shape;251;p34"/>
          <p:cNvCxnSpPr>
            <a:stCxn id="246" idx="3"/>
            <a:endCxn id="248" idx="0"/>
          </p:cNvCxnSpPr>
          <p:nvPr/>
        </p:nvCxnSpPr>
        <p:spPr>
          <a:xfrm flipH="1">
            <a:off x="3060983" y="3626705"/>
            <a:ext cx="682500" cy="19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2" name="Google Shape;252;p34"/>
          <p:cNvSpPr/>
          <p:nvPr/>
        </p:nvSpPr>
        <p:spPr>
          <a:xfrm>
            <a:off x="5267400" y="2496200"/>
            <a:ext cx="380400" cy="399600"/>
          </a:xfrm>
          <a:prstGeom prst="foldedCorner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5744350" y="2559075"/>
            <a:ext cx="21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Edge </a:t>
            </a: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b="1" sz="400">
              <a:solidFill>
                <a:schemeClr val="accent5"/>
              </a:solidFill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5957500" y="2843750"/>
            <a:ext cx="176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Category, time-stamps, ...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255" name="Google Shape;255;p34"/>
          <p:cNvCxnSpPr>
            <a:endCxn id="252" idx="0"/>
          </p:cNvCxnSpPr>
          <p:nvPr/>
        </p:nvCxnSpPr>
        <p:spPr>
          <a:xfrm flipH="1">
            <a:off x="5457600" y="1924100"/>
            <a:ext cx="1200" cy="57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6" name="Google Shape;256;p34"/>
          <p:cNvSpPr txBox="1"/>
          <p:nvPr/>
        </p:nvSpPr>
        <p:spPr>
          <a:xfrm>
            <a:off x="6542650" y="168700"/>
            <a:ext cx="21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Other graphs!</a:t>
            </a:r>
            <a:endParaRPr b="1" sz="400">
              <a:solidFill>
                <a:schemeClr val="accent5"/>
              </a:solidFill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6453400" y="602875"/>
            <a:ext cx="2365200" cy="87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6640744" y="769150"/>
            <a:ext cx="199800" cy="199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6640744" y="1107700"/>
            <a:ext cx="199800" cy="199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6966519" y="769150"/>
            <a:ext cx="199800" cy="199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6966519" y="1107700"/>
            <a:ext cx="199800" cy="199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4"/>
          <p:cNvCxnSpPr>
            <a:stCxn id="258" idx="6"/>
            <a:endCxn id="260" idx="2"/>
          </p:cNvCxnSpPr>
          <p:nvPr/>
        </p:nvCxnSpPr>
        <p:spPr>
          <a:xfrm>
            <a:off x="6840544" y="869050"/>
            <a:ext cx="126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4"/>
          <p:cNvCxnSpPr>
            <a:stCxn id="260" idx="4"/>
            <a:endCxn id="261" idx="0"/>
          </p:cNvCxnSpPr>
          <p:nvPr/>
        </p:nvCxnSpPr>
        <p:spPr>
          <a:xfrm>
            <a:off x="7066419" y="968950"/>
            <a:ext cx="0" cy="138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4"/>
          <p:cNvCxnSpPr>
            <a:stCxn id="258" idx="4"/>
            <a:endCxn id="259" idx="0"/>
          </p:cNvCxnSpPr>
          <p:nvPr/>
        </p:nvCxnSpPr>
        <p:spPr>
          <a:xfrm>
            <a:off x="6740644" y="968950"/>
            <a:ext cx="0" cy="138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4"/>
          <p:cNvCxnSpPr>
            <a:stCxn id="259" idx="6"/>
            <a:endCxn id="261" idx="2"/>
          </p:cNvCxnSpPr>
          <p:nvPr/>
        </p:nvCxnSpPr>
        <p:spPr>
          <a:xfrm>
            <a:off x="6840544" y="1207600"/>
            <a:ext cx="126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4"/>
          <p:cNvSpPr/>
          <p:nvPr/>
        </p:nvSpPr>
        <p:spPr>
          <a:xfrm>
            <a:off x="7392194" y="924638"/>
            <a:ext cx="199800" cy="199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/>
          <p:nvPr/>
        </p:nvSpPr>
        <p:spPr>
          <a:xfrm>
            <a:off x="7903194" y="924625"/>
            <a:ext cx="199800" cy="199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4"/>
          <p:cNvSpPr/>
          <p:nvPr/>
        </p:nvSpPr>
        <p:spPr>
          <a:xfrm>
            <a:off x="8414194" y="921738"/>
            <a:ext cx="199800" cy="199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34"/>
          <p:cNvCxnSpPr>
            <a:stCxn id="266" idx="6"/>
            <a:endCxn id="267" idx="2"/>
          </p:cNvCxnSpPr>
          <p:nvPr/>
        </p:nvCxnSpPr>
        <p:spPr>
          <a:xfrm>
            <a:off x="7591994" y="1024538"/>
            <a:ext cx="31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4"/>
          <p:cNvCxnSpPr>
            <a:stCxn id="267" idx="6"/>
            <a:endCxn id="268" idx="2"/>
          </p:cNvCxnSpPr>
          <p:nvPr/>
        </p:nvCxnSpPr>
        <p:spPr>
          <a:xfrm flipH="1" rot="10800000">
            <a:off x="8102994" y="1021525"/>
            <a:ext cx="311100" cy="3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